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9601200" cy="12801600" type="A3"/>
  <p:notesSz cx="7104063" cy="10234613"/>
  <p:defaultTextStyle>
    <a:defPPr>
      <a:defRPr lang="en-US"/>
    </a:defPPr>
    <a:lvl1pPr marL="0" algn="l" defTabSz="1221913" rtl="0" eaLnBrk="1" latinLnBrk="0" hangingPunct="1">
      <a:defRPr sz="2400" kern="1200">
        <a:solidFill>
          <a:schemeClr val="tx1"/>
        </a:solidFill>
        <a:latin typeface="+mn-lt"/>
        <a:ea typeface="+mn-ea"/>
        <a:cs typeface="+mn-cs"/>
      </a:defRPr>
    </a:lvl1pPr>
    <a:lvl2pPr marL="610956" algn="l" defTabSz="1221913" rtl="0" eaLnBrk="1" latinLnBrk="0" hangingPunct="1">
      <a:defRPr sz="2400" kern="1200">
        <a:solidFill>
          <a:schemeClr val="tx1"/>
        </a:solidFill>
        <a:latin typeface="+mn-lt"/>
        <a:ea typeface="+mn-ea"/>
        <a:cs typeface="+mn-cs"/>
      </a:defRPr>
    </a:lvl2pPr>
    <a:lvl3pPr marL="1221913" algn="l" defTabSz="1221913" rtl="0" eaLnBrk="1" latinLnBrk="0" hangingPunct="1">
      <a:defRPr sz="2400" kern="1200">
        <a:solidFill>
          <a:schemeClr val="tx1"/>
        </a:solidFill>
        <a:latin typeface="+mn-lt"/>
        <a:ea typeface="+mn-ea"/>
        <a:cs typeface="+mn-cs"/>
      </a:defRPr>
    </a:lvl3pPr>
    <a:lvl4pPr marL="1832869" algn="l" defTabSz="1221913" rtl="0" eaLnBrk="1" latinLnBrk="0" hangingPunct="1">
      <a:defRPr sz="2400" kern="1200">
        <a:solidFill>
          <a:schemeClr val="tx1"/>
        </a:solidFill>
        <a:latin typeface="+mn-lt"/>
        <a:ea typeface="+mn-ea"/>
        <a:cs typeface="+mn-cs"/>
      </a:defRPr>
    </a:lvl4pPr>
    <a:lvl5pPr marL="2443825" algn="l" defTabSz="1221913" rtl="0" eaLnBrk="1" latinLnBrk="0" hangingPunct="1">
      <a:defRPr sz="2400" kern="1200">
        <a:solidFill>
          <a:schemeClr val="tx1"/>
        </a:solidFill>
        <a:latin typeface="+mn-lt"/>
        <a:ea typeface="+mn-ea"/>
        <a:cs typeface="+mn-cs"/>
      </a:defRPr>
    </a:lvl5pPr>
    <a:lvl6pPr marL="3054782" algn="l" defTabSz="1221913" rtl="0" eaLnBrk="1" latinLnBrk="0" hangingPunct="1">
      <a:defRPr sz="2400" kern="1200">
        <a:solidFill>
          <a:schemeClr val="tx1"/>
        </a:solidFill>
        <a:latin typeface="+mn-lt"/>
        <a:ea typeface="+mn-ea"/>
        <a:cs typeface="+mn-cs"/>
      </a:defRPr>
    </a:lvl6pPr>
    <a:lvl7pPr marL="3665738" algn="l" defTabSz="1221913" rtl="0" eaLnBrk="1" latinLnBrk="0" hangingPunct="1">
      <a:defRPr sz="2400" kern="1200">
        <a:solidFill>
          <a:schemeClr val="tx1"/>
        </a:solidFill>
        <a:latin typeface="+mn-lt"/>
        <a:ea typeface="+mn-ea"/>
        <a:cs typeface="+mn-cs"/>
      </a:defRPr>
    </a:lvl7pPr>
    <a:lvl8pPr marL="4276695" algn="l" defTabSz="1221913" rtl="0" eaLnBrk="1" latinLnBrk="0" hangingPunct="1">
      <a:defRPr sz="2400" kern="1200">
        <a:solidFill>
          <a:schemeClr val="tx1"/>
        </a:solidFill>
        <a:latin typeface="+mn-lt"/>
        <a:ea typeface="+mn-ea"/>
        <a:cs typeface="+mn-cs"/>
      </a:defRPr>
    </a:lvl8pPr>
    <a:lvl9pPr marL="4887651" algn="l" defTabSz="1221913"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642" autoAdjust="0"/>
    <p:restoredTop sz="94660"/>
  </p:normalViewPr>
  <p:slideViewPr>
    <p:cSldViewPr>
      <p:cViewPr>
        <p:scale>
          <a:sx n="75" d="100"/>
          <a:sy n="75" d="100"/>
        </p:scale>
        <p:origin x="-149" y="3053"/>
      </p:cViewPr>
      <p:guideLst>
        <p:guide orient="horz" pos="4032"/>
        <p:guide pos="30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43132" y="2560320"/>
            <a:ext cx="8641080" cy="3413760"/>
          </a:xfrm>
        </p:spPr>
        <p:txBody>
          <a:bodyPr vert="horz" lIns="61096" tIns="0" rIns="61096" bIns="0" anchor="b">
            <a:normAutofit/>
            <a:scene3d>
              <a:camera prst="orthographicFront"/>
              <a:lightRig rig="soft" dir="t">
                <a:rot lat="0" lon="0" rev="17220000"/>
              </a:lightRig>
            </a:scene3d>
            <a:sp3d prstMaterial="softEdge">
              <a:bevelT w="38100" h="38100"/>
            </a:sp3d>
          </a:bodyPr>
          <a:lstStyle>
            <a:lvl1pPr>
              <a:defRPr sz="64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440180" y="6219170"/>
            <a:ext cx="6720840" cy="3271520"/>
          </a:xfrm>
        </p:spPr>
        <p:txBody>
          <a:bodyPr/>
          <a:lstStyle>
            <a:lvl1pPr marL="0" indent="0" algn="ctr">
              <a:buNone/>
              <a:defRPr>
                <a:solidFill>
                  <a:schemeClr val="tx1"/>
                </a:solidFill>
              </a:defRPr>
            </a:lvl1pPr>
            <a:lvl2pPr marL="610956" indent="0" algn="ctr">
              <a:buNone/>
            </a:lvl2pPr>
            <a:lvl3pPr marL="1221913" indent="0" algn="ctr">
              <a:buNone/>
            </a:lvl3pPr>
            <a:lvl4pPr marL="1832869" indent="0" algn="ctr">
              <a:buNone/>
            </a:lvl4pPr>
            <a:lvl5pPr marL="2443825" indent="0" algn="ctr">
              <a:buNone/>
            </a:lvl5pPr>
            <a:lvl6pPr marL="3054782" indent="0" algn="ctr">
              <a:buNone/>
            </a:lvl6pPr>
            <a:lvl7pPr marL="3665738" indent="0" algn="ctr">
              <a:buNone/>
            </a:lvl7pPr>
            <a:lvl8pPr marL="4276695" indent="0" algn="ctr">
              <a:buNone/>
            </a:lvl8pPr>
            <a:lvl9pPr marL="4887651"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512659"/>
            <a:ext cx="2160270" cy="1092284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0060" y="512659"/>
            <a:ext cx="6320790" cy="1092284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80210" y="1137920"/>
            <a:ext cx="7440930" cy="341376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64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80210" y="4681202"/>
            <a:ext cx="7440930" cy="2818129"/>
          </a:xfrm>
        </p:spPr>
        <p:txBody>
          <a:bodyPr anchor="t"/>
          <a:lstStyle>
            <a:lvl1pPr marL="97753" indent="0" algn="l">
              <a:buNone/>
              <a:defRPr sz="27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21040" y="11977795"/>
            <a:ext cx="800100" cy="68156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80060" y="2987041"/>
            <a:ext cx="4240530" cy="8448464"/>
          </a:xfrm>
        </p:spPr>
        <p:txBody>
          <a:bodyPr/>
          <a:lstStyle>
            <a:lvl1pPr>
              <a:defRPr sz="3500"/>
            </a:lvl1pPr>
            <a:lvl2pPr>
              <a:defRPr sz="3200"/>
            </a:lvl2pPr>
            <a:lvl3pPr>
              <a:defRPr sz="2700"/>
            </a:lvl3pPr>
            <a:lvl4pPr>
              <a:defRPr sz="2400"/>
            </a:lvl4pPr>
            <a:lvl5pPr>
              <a:defRPr sz="2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880610" y="2987041"/>
            <a:ext cx="4240530" cy="8448464"/>
          </a:xfrm>
        </p:spPr>
        <p:txBody>
          <a:bodyPr/>
          <a:lstStyle>
            <a:lvl1pPr>
              <a:defRPr sz="3500"/>
            </a:lvl1pPr>
            <a:lvl2pPr>
              <a:defRPr sz="3200"/>
            </a:lvl2pPr>
            <a:lvl3pPr>
              <a:defRPr sz="2700"/>
            </a:lvl3pPr>
            <a:lvl4pPr>
              <a:defRPr sz="2400"/>
            </a:lvl4pPr>
            <a:lvl5pPr>
              <a:defRPr sz="2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509694"/>
            <a:ext cx="8641080" cy="21336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061" y="2865544"/>
            <a:ext cx="4242197" cy="1401656"/>
          </a:xfrm>
        </p:spPr>
        <p:txBody>
          <a:bodyPr anchor="ctr"/>
          <a:lstStyle>
            <a:lvl1pPr marL="0" indent="0">
              <a:buNone/>
              <a:defRPr sz="3200" b="0" cap="all" baseline="0">
                <a:solidFill>
                  <a:schemeClr val="tx1"/>
                </a:solidFill>
              </a:defRPr>
            </a:lvl1pPr>
            <a:lvl2pPr>
              <a:buNone/>
              <a:defRPr sz="2700" b="1"/>
            </a:lvl2pPr>
            <a:lvl3pPr>
              <a:buNone/>
              <a:defRPr sz="2400" b="1"/>
            </a:lvl3pPr>
            <a:lvl4pPr>
              <a:buNone/>
              <a:defRPr sz="2100" b="1"/>
            </a:lvl4pPr>
            <a:lvl5pPr>
              <a:buNone/>
              <a:defRPr sz="21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877278" y="2865544"/>
            <a:ext cx="4243863" cy="1401656"/>
          </a:xfrm>
        </p:spPr>
        <p:txBody>
          <a:bodyPr anchor="ctr"/>
          <a:lstStyle>
            <a:lvl1pPr marL="0" indent="0">
              <a:buNone/>
              <a:defRPr sz="3200" b="0" cap="all" baseline="0">
                <a:solidFill>
                  <a:schemeClr val="tx1"/>
                </a:solidFill>
              </a:defRPr>
            </a:lvl1pPr>
            <a:lvl2pPr>
              <a:buNone/>
              <a:defRPr sz="2700" b="1"/>
            </a:lvl2pPr>
            <a:lvl3pPr>
              <a:buNone/>
              <a:defRPr sz="2400" b="1"/>
            </a:lvl3pPr>
            <a:lvl4pPr>
              <a:buNone/>
              <a:defRPr sz="2100" b="1"/>
            </a:lvl4pPr>
            <a:lvl5pPr>
              <a:buNone/>
              <a:defRPr sz="21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80061" y="4409442"/>
            <a:ext cx="4242197" cy="7026064"/>
          </a:xfrm>
        </p:spPr>
        <p:txBody>
          <a:bodyPr/>
          <a:lstStyle>
            <a:lvl1pPr>
              <a:defRPr sz="3200"/>
            </a:lvl1pPr>
            <a:lvl2pPr>
              <a:defRPr sz="2700"/>
            </a:lvl2pPr>
            <a:lvl3pPr>
              <a:defRPr sz="2400"/>
            </a:lvl3pPr>
            <a:lvl4pPr>
              <a:defRPr sz="2100"/>
            </a:lvl4pPr>
            <a:lvl5pPr>
              <a:defRPr sz="2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877278" y="4409442"/>
            <a:ext cx="4243863" cy="7026064"/>
          </a:xfrm>
        </p:spPr>
        <p:txBody>
          <a:bodyPr/>
          <a:lstStyle>
            <a:lvl1pPr>
              <a:defRPr sz="3200"/>
            </a:lvl1pPr>
            <a:lvl2pPr>
              <a:defRPr sz="2700"/>
            </a:lvl2pPr>
            <a:lvl3pPr>
              <a:defRPr sz="2400"/>
            </a:lvl3pPr>
            <a:lvl4pPr>
              <a:defRPr sz="2100"/>
            </a:lvl4pPr>
            <a:lvl5pPr>
              <a:defRPr sz="2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509693"/>
            <a:ext cx="3158729" cy="2169160"/>
          </a:xfrm>
        </p:spPr>
        <p:txBody>
          <a:bodyPr vert="horz" anchor="b">
            <a:normAutofit/>
            <a:sp3d prstMaterial="softEdge"/>
          </a:bodyPr>
          <a:lstStyle>
            <a:lvl1pPr algn="l">
              <a:buNone/>
              <a:defRPr sz="29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80061" y="2844801"/>
            <a:ext cx="3158729" cy="8590705"/>
          </a:xfrm>
        </p:spPr>
        <p:txBody>
          <a:bodyPr/>
          <a:lstStyle>
            <a:lvl1pPr marL="0" indent="0">
              <a:buNone/>
              <a:defRPr sz="1900"/>
            </a:lvl1pPr>
            <a:lvl2pPr>
              <a:buNone/>
              <a:defRPr sz="1600"/>
            </a:lvl2pPr>
            <a:lvl3pPr>
              <a:buNone/>
              <a:defRPr sz="1300"/>
            </a:lvl3pPr>
            <a:lvl4pPr>
              <a:buNone/>
              <a:defRPr sz="1200"/>
            </a:lvl4pPr>
            <a:lvl5pPr>
              <a:buNone/>
              <a:defRPr sz="12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753803" y="509694"/>
            <a:ext cx="5367338" cy="10925812"/>
          </a:xfrm>
        </p:spPr>
        <p:txBody>
          <a:bodyPr/>
          <a:lstStyle>
            <a:lvl1pPr>
              <a:defRPr sz="3500"/>
            </a:lvl1pPr>
            <a:lvl2pPr>
              <a:defRPr sz="3200"/>
            </a:lvl2pPr>
            <a:lvl3pPr>
              <a:defRPr sz="2900"/>
            </a:lvl3pPr>
            <a:lvl4pPr>
              <a:defRPr sz="2700"/>
            </a:lvl4pPr>
            <a:lvl5pPr>
              <a:defRPr sz="2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137919"/>
            <a:ext cx="5760720" cy="974938"/>
          </a:xfrm>
        </p:spPr>
        <p:txBody>
          <a:bodyPr lIns="61096" rIns="61096" bIns="0" anchor="b">
            <a:sp3d prstMaterial="softEdge"/>
          </a:bodyPr>
          <a:lstStyle>
            <a:lvl1pPr algn="ctr">
              <a:buNone/>
              <a:defRPr sz="27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20240" y="3419687"/>
            <a:ext cx="5760720" cy="739648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43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20240" y="2178003"/>
            <a:ext cx="5760720" cy="989990"/>
          </a:xfrm>
        </p:spPr>
        <p:txBody>
          <a:bodyPr lIns="61096" tIns="61096" rIns="61096" anchor="t"/>
          <a:lstStyle>
            <a:lvl1pPr marL="0" indent="0" algn="ctr">
              <a:buNone/>
              <a:defRPr sz="1900"/>
            </a:lvl1pPr>
            <a:lvl2pPr>
              <a:defRPr sz="1600"/>
            </a:lvl2pPr>
            <a:lvl3pPr>
              <a:defRPr sz="1300"/>
            </a:lvl3pPr>
            <a:lvl4pPr>
              <a:defRPr sz="1200"/>
            </a:lvl4pPr>
            <a:lvl5pPr>
              <a:defRPr sz="12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80060" y="512657"/>
            <a:ext cx="8641080" cy="2133600"/>
          </a:xfrm>
          <a:prstGeom prst="rect">
            <a:avLst/>
          </a:prstGeom>
        </p:spPr>
        <p:txBody>
          <a:bodyPr vert="horz" lIns="122191" tIns="61096" rIns="122191" bIns="61096"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80060" y="2987040"/>
            <a:ext cx="8641080" cy="8790432"/>
          </a:xfrm>
          <a:prstGeom prst="rect">
            <a:avLst/>
          </a:prstGeom>
        </p:spPr>
        <p:txBody>
          <a:bodyPr vert="horz" lIns="122191" tIns="61096" rIns="122191" bIns="6109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80060" y="11977795"/>
            <a:ext cx="2240280" cy="681567"/>
          </a:xfrm>
          <a:prstGeom prst="rect">
            <a:avLst/>
          </a:prstGeom>
        </p:spPr>
        <p:txBody>
          <a:bodyPr vert="horz" lIns="122191" tIns="61096" rIns="122191" bIns="61096" anchor="b"/>
          <a:lstStyle>
            <a:lvl1pPr algn="l" eaLnBrk="1" latinLnBrk="0" hangingPunct="1">
              <a:defRPr kumimoji="0" sz="1600">
                <a:solidFill>
                  <a:schemeClr val="tx1">
                    <a:shade val="50000"/>
                  </a:schemeClr>
                </a:solidFill>
              </a:defRPr>
            </a:lvl1pPr>
          </a:lstStyle>
          <a:p>
            <a:fld id="{1D8BD707-D9CF-40AE-B4C6-C98DA3205C09}" type="datetimeFigureOut">
              <a:rPr lang="en-US" smtClean="0"/>
              <a:pPr/>
              <a:t>07/12/2022</a:t>
            </a:fld>
            <a:endParaRPr lang="en-US"/>
          </a:p>
        </p:txBody>
      </p:sp>
      <p:sp>
        <p:nvSpPr>
          <p:cNvPr id="3" name="Footer Placeholder 2"/>
          <p:cNvSpPr>
            <a:spLocks noGrp="1"/>
          </p:cNvSpPr>
          <p:nvPr>
            <p:ph type="ftr" sz="quarter" idx="3"/>
          </p:nvPr>
        </p:nvSpPr>
        <p:spPr>
          <a:xfrm>
            <a:off x="3280410" y="11977795"/>
            <a:ext cx="3040380" cy="681567"/>
          </a:xfrm>
          <a:prstGeom prst="rect">
            <a:avLst/>
          </a:prstGeom>
        </p:spPr>
        <p:txBody>
          <a:bodyPr vert="horz" lIns="122191" tIns="61096" rIns="122191" bIns="61096" anchor="b"/>
          <a:lstStyle>
            <a:lvl1pPr algn="ctr" eaLnBrk="1" latinLnBrk="0" hangingPunct="1">
              <a:defRPr kumimoji="0" sz="16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321040" y="11977795"/>
            <a:ext cx="800100" cy="681567"/>
          </a:xfrm>
          <a:prstGeom prst="rect">
            <a:avLst/>
          </a:prstGeom>
        </p:spPr>
        <p:txBody>
          <a:bodyPr vert="horz" lIns="0" tIns="61096" rIns="0" bIns="61096" anchor="b"/>
          <a:lstStyle>
            <a:lvl1pPr algn="r" eaLnBrk="1" latinLnBrk="0" hangingPunct="1">
              <a:defRPr kumimoji="0" sz="16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55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733148" indent="-549861" algn="l" rtl="0" eaLnBrk="1" latinLnBrk="0" hangingPunct="1">
        <a:spcBef>
          <a:spcPct val="20000"/>
        </a:spcBef>
        <a:buClr>
          <a:schemeClr val="tx1">
            <a:shade val="95000"/>
          </a:schemeClr>
        </a:buClr>
        <a:buSzPct val="65000"/>
        <a:buFont typeface="Wingdings 2"/>
        <a:buChar char=""/>
        <a:defRPr kumimoji="0" sz="3700" kern="1200">
          <a:solidFill>
            <a:schemeClr val="tx1"/>
          </a:solidFill>
          <a:latin typeface="+mn-lt"/>
          <a:ea typeface="+mn-ea"/>
          <a:cs typeface="+mn-cs"/>
        </a:defRPr>
      </a:lvl1pPr>
      <a:lvl2pPr marL="1160817" indent="-378793" algn="l" rtl="0" eaLnBrk="1" latinLnBrk="0" hangingPunct="1">
        <a:spcBef>
          <a:spcPct val="20000"/>
        </a:spcBef>
        <a:buClr>
          <a:schemeClr val="tx1"/>
        </a:buClr>
        <a:buSzPct val="80000"/>
        <a:buFont typeface="Wingdings 2"/>
        <a:buChar char=""/>
        <a:defRPr kumimoji="0" sz="3200" kern="1200">
          <a:solidFill>
            <a:schemeClr val="tx1"/>
          </a:solidFill>
          <a:latin typeface="+mn-lt"/>
          <a:ea typeface="+mn-ea"/>
          <a:cs typeface="+mn-cs"/>
        </a:defRPr>
      </a:lvl2pPr>
      <a:lvl3pPr marL="1515172" indent="-305478" algn="l" rtl="0" eaLnBrk="1" latinLnBrk="0" hangingPunct="1">
        <a:spcBef>
          <a:spcPct val="20000"/>
        </a:spcBef>
        <a:buClr>
          <a:schemeClr val="tx1"/>
        </a:buClr>
        <a:buSzPct val="95000"/>
        <a:buFont typeface="Wingdings"/>
        <a:buChar char=""/>
        <a:defRPr kumimoji="0" sz="2900" kern="1200">
          <a:solidFill>
            <a:schemeClr val="tx1"/>
          </a:solidFill>
          <a:latin typeface="+mn-lt"/>
          <a:ea typeface="+mn-ea"/>
          <a:cs typeface="+mn-cs"/>
        </a:defRPr>
      </a:lvl3pPr>
      <a:lvl4pPr marL="1808431" indent="-244383" algn="l" rtl="0" eaLnBrk="1" latinLnBrk="0" hangingPunct="1">
        <a:spcBef>
          <a:spcPct val="20000"/>
        </a:spcBef>
        <a:buClr>
          <a:schemeClr val="tx1"/>
        </a:buClr>
        <a:buSzPct val="100000"/>
        <a:buFont typeface="Wingdings 3"/>
        <a:buChar char=""/>
        <a:defRPr kumimoji="0" sz="2700" kern="1200">
          <a:solidFill>
            <a:schemeClr val="tx1"/>
          </a:solidFill>
          <a:latin typeface="+mn-lt"/>
          <a:ea typeface="+mn-ea"/>
          <a:cs typeface="+mn-cs"/>
        </a:defRPr>
      </a:lvl4pPr>
      <a:lvl5pPr marL="2065032" indent="-244383" algn="l" rtl="0" eaLnBrk="1" latinLnBrk="0" hangingPunct="1">
        <a:spcBef>
          <a:spcPct val="20000"/>
        </a:spcBef>
        <a:buClr>
          <a:schemeClr val="tx1"/>
        </a:buClr>
        <a:buFont typeface="Wingdings 2"/>
        <a:buChar char=""/>
        <a:defRPr kumimoji="0" sz="2700" kern="1200">
          <a:solidFill>
            <a:schemeClr val="tx1"/>
          </a:solidFill>
          <a:latin typeface="+mn-lt"/>
          <a:ea typeface="+mn-ea"/>
          <a:cs typeface="+mn-cs"/>
        </a:defRPr>
      </a:lvl5pPr>
      <a:lvl6pPr marL="2358292" indent="-244383" algn="l" rtl="0" eaLnBrk="1" latinLnBrk="0" hangingPunct="1">
        <a:spcBef>
          <a:spcPct val="20000"/>
        </a:spcBef>
        <a:buClr>
          <a:schemeClr val="tx1"/>
        </a:buClr>
        <a:buFont typeface="Wingdings 3"/>
        <a:buChar char=""/>
        <a:defRPr kumimoji="0" sz="2400" kern="1200">
          <a:solidFill>
            <a:schemeClr val="tx1"/>
          </a:solidFill>
          <a:latin typeface="+mn-lt"/>
          <a:ea typeface="+mn-ea"/>
          <a:cs typeface="+mn-cs"/>
        </a:defRPr>
      </a:lvl6pPr>
      <a:lvl7pPr marL="2627112" indent="-244383" algn="l" rtl="0" eaLnBrk="1" latinLnBrk="0" hangingPunct="1">
        <a:spcBef>
          <a:spcPct val="20000"/>
        </a:spcBef>
        <a:buClr>
          <a:schemeClr val="tx1"/>
        </a:buClr>
        <a:buFont typeface="Wingdings 2"/>
        <a:buChar char=""/>
        <a:defRPr kumimoji="0" sz="2100" kern="1200">
          <a:solidFill>
            <a:schemeClr val="tx1"/>
          </a:solidFill>
          <a:latin typeface="+mn-lt"/>
          <a:ea typeface="+mn-ea"/>
          <a:cs typeface="+mn-cs"/>
        </a:defRPr>
      </a:lvl7pPr>
      <a:lvl8pPr marL="2895933" indent="-244383" algn="l" rtl="0" eaLnBrk="1" latinLnBrk="0" hangingPunct="1">
        <a:spcBef>
          <a:spcPct val="20000"/>
        </a:spcBef>
        <a:buClr>
          <a:schemeClr val="tx1"/>
        </a:buClr>
        <a:buFont typeface="Wingdings 2"/>
        <a:buChar char=""/>
        <a:defRPr kumimoji="0" sz="1900" kern="1200">
          <a:solidFill>
            <a:schemeClr val="tx1"/>
          </a:solidFill>
          <a:latin typeface="+mn-lt"/>
          <a:ea typeface="+mn-ea"/>
          <a:cs typeface="+mn-cs"/>
        </a:defRPr>
      </a:lvl8pPr>
      <a:lvl9pPr marL="3164754" indent="-244383" algn="l" rtl="0" eaLnBrk="1" latinLnBrk="0" hangingPunct="1">
        <a:spcBef>
          <a:spcPct val="20000"/>
        </a:spcBef>
        <a:buClr>
          <a:schemeClr val="tx1"/>
        </a:buClr>
        <a:buFont typeface="Wingdings 2"/>
        <a:buChar char=""/>
        <a:defRPr kumimoji="0" sz="1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10956" algn="l" rtl="0" eaLnBrk="1" latinLnBrk="0" hangingPunct="1">
        <a:defRPr kumimoji="0" kern="1200">
          <a:solidFill>
            <a:schemeClr val="tx1"/>
          </a:solidFill>
          <a:latin typeface="+mn-lt"/>
          <a:ea typeface="+mn-ea"/>
          <a:cs typeface="+mn-cs"/>
        </a:defRPr>
      </a:lvl2pPr>
      <a:lvl3pPr marL="1221913" algn="l" rtl="0" eaLnBrk="1" latinLnBrk="0" hangingPunct="1">
        <a:defRPr kumimoji="0" kern="1200">
          <a:solidFill>
            <a:schemeClr val="tx1"/>
          </a:solidFill>
          <a:latin typeface="+mn-lt"/>
          <a:ea typeface="+mn-ea"/>
          <a:cs typeface="+mn-cs"/>
        </a:defRPr>
      </a:lvl3pPr>
      <a:lvl4pPr marL="1832869" algn="l" rtl="0" eaLnBrk="1" latinLnBrk="0" hangingPunct="1">
        <a:defRPr kumimoji="0" kern="1200">
          <a:solidFill>
            <a:schemeClr val="tx1"/>
          </a:solidFill>
          <a:latin typeface="+mn-lt"/>
          <a:ea typeface="+mn-ea"/>
          <a:cs typeface="+mn-cs"/>
        </a:defRPr>
      </a:lvl4pPr>
      <a:lvl5pPr marL="2443825" algn="l" rtl="0" eaLnBrk="1" latinLnBrk="0" hangingPunct="1">
        <a:defRPr kumimoji="0" kern="1200">
          <a:solidFill>
            <a:schemeClr val="tx1"/>
          </a:solidFill>
          <a:latin typeface="+mn-lt"/>
          <a:ea typeface="+mn-ea"/>
          <a:cs typeface="+mn-cs"/>
        </a:defRPr>
      </a:lvl5pPr>
      <a:lvl6pPr marL="3054782" algn="l" rtl="0" eaLnBrk="1" latinLnBrk="0" hangingPunct="1">
        <a:defRPr kumimoji="0" kern="1200">
          <a:solidFill>
            <a:schemeClr val="tx1"/>
          </a:solidFill>
          <a:latin typeface="+mn-lt"/>
          <a:ea typeface="+mn-ea"/>
          <a:cs typeface="+mn-cs"/>
        </a:defRPr>
      </a:lvl6pPr>
      <a:lvl7pPr marL="3665738" algn="l" rtl="0" eaLnBrk="1" latinLnBrk="0" hangingPunct="1">
        <a:defRPr kumimoji="0" kern="1200">
          <a:solidFill>
            <a:schemeClr val="tx1"/>
          </a:solidFill>
          <a:latin typeface="+mn-lt"/>
          <a:ea typeface="+mn-ea"/>
          <a:cs typeface="+mn-cs"/>
        </a:defRPr>
      </a:lvl7pPr>
      <a:lvl8pPr marL="4276695" algn="l" rtl="0" eaLnBrk="1" latinLnBrk="0" hangingPunct="1">
        <a:defRPr kumimoji="0" kern="1200">
          <a:solidFill>
            <a:schemeClr val="tx1"/>
          </a:solidFill>
          <a:latin typeface="+mn-lt"/>
          <a:ea typeface="+mn-ea"/>
          <a:cs typeface="+mn-cs"/>
        </a:defRPr>
      </a:lvl8pPr>
      <a:lvl9pPr marL="488765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docs.google.com/forms/d/1eGm7Q6M_KnQY01YdhKTX-l_MIA1Ed7bCYzcGVbfGWSc/edi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28600" y="198120"/>
            <a:ext cx="9067800" cy="2895600"/>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38200" y="9677400"/>
            <a:ext cx="8549640" cy="2895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a:endParaRPr lang="en-GB"/>
          </a:p>
        </p:txBody>
      </p:sp>
      <p:pic>
        <p:nvPicPr>
          <p:cNvPr id="3" name="Picture 13" descr="Information And Broadcasting Ministry: Center Directs Media Institutions To  Display &amp;#39;azadi Ka Amrit Mahotsav&amp;#39; Logo - सूचना और प्रसारण मंत्रालय: केंद्र  ने मीडिया संस्थानों को &amp;#39;आजादी का अमृत ..."/>
          <p:cNvPicPr>
            <a:picLocks noChangeAspect="1" noChangeArrowheads="1"/>
          </p:cNvPicPr>
          <p:nvPr/>
        </p:nvPicPr>
        <p:blipFill>
          <a:blip r:embed="rId2" cstate="print"/>
          <a:srcRect/>
          <a:stretch>
            <a:fillRect/>
          </a:stretch>
        </p:blipFill>
        <p:spPr bwMode="auto">
          <a:xfrm>
            <a:off x="3886200" y="228599"/>
            <a:ext cx="3124200" cy="1563233"/>
          </a:xfrm>
          <a:prstGeom prst="rect">
            <a:avLst/>
          </a:prstGeom>
          <a:noFill/>
          <a:ln w="9525">
            <a:noFill/>
            <a:miter lim="800000"/>
            <a:headEnd/>
            <a:tailEnd/>
          </a:ln>
        </p:spPr>
      </p:pic>
      <p:pic>
        <p:nvPicPr>
          <p:cNvPr id="6" name="Picture 18" descr="C:\Users\ali\Downloads\C-removebg-preview.png"/>
          <p:cNvPicPr>
            <a:picLocks noChangeAspect="1" noChangeArrowheads="1"/>
          </p:cNvPicPr>
          <p:nvPr/>
        </p:nvPicPr>
        <p:blipFill>
          <a:blip r:embed="rId3" cstate="print"/>
          <a:srcRect/>
          <a:stretch>
            <a:fillRect/>
          </a:stretch>
        </p:blipFill>
        <p:spPr bwMode="auto">
          <a:xfrm>
            <a:off x="7162800" y="228600"/>
            <a:ext cx="1447800" cy="1415650"/>
          </a:xfrm>
          <a:prstGeom prst="rect">
            <a:avLst/>
          </a:prstGeom>
          <a:noFill/>
        </p:spPr>
      </p:pic>
      <p:pic>
        <p:nvPicPr>
          <p:cNvPr id="7" name="Picture 19" descr="C:\Users\ali\Downloads\B-removebg-preview.png"/>
          <p:cNvPicPr>
            <a:picLocks noChangeAspect="1" noChangeArrowheads="1"/>
          </p:cNvPicPr>
          <p:nvPr/>
        </p:nvPicPr>
        <p:blipFill>
          <a:blip r:embed="rId4" cstate="print"/>
          <a:srcRect/>
          <a:stretch>
            <a:fillRect/>
          </a:stretch>
        </p:blipFill>
        <p:spPr bwMode="auto">
          <a:xfrm>
            <a:off x="533400" y="228600"/>
            <a:ext cx="1749488" cy="1457178"/>
          </a:xfrm>
          <a:prstGeom prst="rect">
            <a:avLst/>
          </a:prstGeom>
          <a:noFill/>
        </p:spPr>
      </p:pic>
      <p:sp>
        <p:nvSpPr>
          <p:cNvPr id="9" name="Rectangle 8"/>
          <p:cNvSpPr/>
          <p:nvPr/>
        </p:nvSpPr>
        <p:spPr>
          <a:xfrm>
            <a:off x="401065" y="1827200"/>
            <a:ext cx="8747760" cy="492717"/>
          </a:xfrm>
          <a:prstGeom prst="rect">
            <a:avLst/>
          </a:prstGeom>
        </p:spPr>
        <p:txBody>
          <a:bodyPr wrap="square" lIns="122191" tIns="61096" rIns="122191" bIns="61096">
            <a:spAutoFit/>
          </a:bodyPr>
          <a:lstStyle/>
          <a:p>
            <a:pPr lvl="0" algn="ctr"/>
            <a:r>
              <a:rPr lang="en-GB" sz="1200" b="1" dirty="0" smtClean="0">
                <a:solidFill>
                  <a:srgbClr val="C00000"/>
                </a:solidFill>
                <a:latin typeface="Arial Black" pitchFamily="34" charset="0"/>
              </a:rPr>
              <a:t>DST STUIT  TRAINING PROGRM</a:t>
            </a:r>
          </a:p>
          <a:p>
            <a:pPr lvl="0" algn="ctr"/>
            <a:r>
              <a:rPr lang="en-US" sz="1200" b="1" dirty="0" smtClean="0">
                <a:solidFill>
                  <a:srgbClr val="C00000"/>
                </a:solidFill>
                <a:latin typeface="Arial Black" pitchFamily="34" charset="0"/>
              </a:rPr>
              <a:t>On</a:t>
            </a:r>
            <a:endParaRPr lang="en-US" sz="1600" b="1" dirty="0" smtClean="0">
              <a:solidFill>
                <a:srgbClr val="C00000"/>
              </a:solidFill>
              <a:latin typeface="Arial Black" pitchFamily="34" charset="0"/>
            </a:endParaRPr>
          </a:p>
        </p:txBody>
      </p:sp>
      <p:pic>
        <p:nvPicPr>
          <p:cNvPr id="12" name="Picture 11" descr="Y:\DST stuti Grant Jan 2023\Application file\DST-STUTI QR CODE Nagpur .jpg"/>
          <p:cNvPicPr/>
          <p:nvPr/>
        </p:nvPicPr>
        <p:blipFill>
          <a:blip r:embed="rId5" cstate="print"/>
          <a:srcRect/>
          <a:stretch>
            <a:fillRect/>
          </a:stretch>
        </p:blipFill>
        <p:spPr bwMode="auto">
          <a:xfrm>
            <a:off x="1295400" y="10591800"/>
            <a:ext cx="2133600" cy="1905000"/>
          </a:xfrm>
          <a:prstGeom prst="rect">
            <a:avLst/>
          </a:prstGeom>
          <a:noFill/>
          <a:ln w="9525">
            <a:noFill/>
            <a:miter lim="800000"/>
            <a:headEnd/>
            <a:tailEnd/>
          </a:ln>
        </p:spPr>
      </p:pic>
      <p:sp>
        <p:nvSpPr>
          <p:cNvPr id="17" name="Rectangle 16"/>
          <p:cNvSpPr/>
          <p:nvPr/>
        </p:nvSpPr>
        <p:spPr>
          <a:xfrm>
            <a:off x="2514600" y="2632971"/>
            <a:ext cx="4693920" cy="338829"/>
          </a:xfrm>
          <a:prstGeom prst="rect">
            <a:avLst/>
          </a:prstGeom>
        </p:spPr>
        <p:txBody>
          <a:bodyPr wrap="square" lIns="122191" tIns="61096" rIns="122191" bIns="61096">
            <a:spAutoFit/>
          </a:bodyPr>
          <a:lstStyle/>
          <a:p>
            <a:pPr lvl="0" algn="ctr"/>
            <a:r>
              <a:rPr lang="en-US" sz="1400" b="1" dirty="0" smtClean="0">
                <a:solidFill>
                  <a:srgbClr val="C00000"/>
                </a:solidFill>
              </a:rPr>
              <a:t>(23</a:t>
            </a:r>
            <a:r>
              <a:rPr lang="en-US" sz="1400" b="1" baseline="30000" dirty="0" smtClean="0">
                <a:solidFill>
                  <a:srgbClr val="C00000"/>
                </a:solidFill>
              </a:rPr>
              <a:t>rd</a:t>
            </a:r>
            <a:r>
              <a:rPr lang="en-US" sz="1400" b="1" dirty="0" smtClean="0">
                <a:solidFill>
                  <a:srgbClr val="C00000"/>
                </a:solidFill>
              </a:rPr>
              <a:t>  - 29</a:t>
            </a:r>
            <a:r>
              <a:rPr lang="en-US" sz="1400" b="1" baseline="30000" dirty="0" smtClean="0">
                <a:solidFill>
                  <a:srgbClr val="C00000"/>
                </a:solidFill>
              </a:rPr>
              <a:t>th</a:t>
            </a:r>
            <a:r>
              <a:rPr lang="en-US" sz="1400" b="1" dirty="0" smtClean="0">
                <a:solidFill>
                  <a:srgbClr val="C00000"/>
                </a:solidFill>
              </a:rPr>
              <a:t>  January, 2023</a:t>
            </a:r>
            <a:r>
              <a:rPr lang="en-GB" sz="1400" dirty="0" smtClean="0">
                <a:solidFill>
                  <a:srgbClr val="C00000"/>
                </a:solidFill>
              </a:rPr>
              <a:t> )</a:t>
            </a:r>
            <a:endParaRPr lang="en-GB" sz="1400" b="1" dirty="0" smtClean="0">
              <a:solidFill>
                <a:srgbClr val="C00000"/>
              </a:solidFill>
              <a:latin typeface="Arial Black" pitchFamily="34" charset="0"/>
            </a:endParaRPr>
          </a:p>
        </p:txBody>
      </p:sp>
      <p:sp>
        <p:nvSpPr>
          <p:cNvPr id="18" name="Rectangle 17"/>
          <p:cNvSpPr/>
          <p:nvPr/>
        </p:nvSpPr>
        <p:spPr>
          <a:xfrm>
            <a:off x="3657600" y="9779638"/>
            <a:ext cx="2963859" cy="369607"/>
          </a:xfrm>
          <a:prstGeom prst="rect">
            <a:avLst/>
          </a:prstGeom>
        </p:spPr>
        <p:txBody>
          <a:bodyPr wrap="none" lIns="122191" tIns="61096" rIns="122191" bIns="61096">
            <a:spAutoFit/>
          </a:bodyPr>
          <a:lstStyle/>
          <a:p>
            <a:r>
              <a:rPr lang="en-US" sz="1600" b="1" dirty="0" smtClean="0">
                <a:solidFill>
                  <a:srgbClr val="C00000"/>
                </a:solidFill>
              </a:rPr>
              <a:t>REGISTRATION</a:t>
            </a:r>
            <a:r>
              <a:rPr lang="en-US" sz="1400" b="1" dirty="0" smtClean="0">
                <a:solidFill>
                  <a:srgbClr val="C00000"/>
                </a:solidFill>
              </a:rPr>
              <a:t>  </a:t>
            </a:r>
            <a:r>
              <a:rPr lang="en-US" sz="1600" b="1" dirty="0" smtClean="0">
                <a:solidFill>
                  <a:srgbClr val="C00000"/>
                </a:solidFill>
              </a:rPr>
              <a:t>DETAILS </a:t>
            </a:r>
            <a:endParaRPr lang="en-GB" sz="1600" dirty="0">
              <a:solidFill>
                <a:srgbClr val="C00000"/>
              </a:solidFill>
            </a:endParaRPr>
          </a:p>
        </p:txBody>
      </p:sp>
      <p:sp>
        <p:nvSpPr>
          <p:cNvPr id="1027" name="Rectangle 3"/>
          <p:cNvSpPr>
            <a:spLocks noChangeArrowheads="1"/>
          </p:cNvSpPr>
          <p:nvPr/>
        </p:nvSpPr>
        <p:spPr bwMode="auto">
          <a:xfrm>
            <a:off x="4953000" y="11089683"/>
            <a:ext cx="4191000" cy="492717"/>
          </a:xfrm>
          <a:prstGeom prst="rect">
            <a:avLst/>
          </a:prstGeom>
          <a:noFill/>
          <a:ln w="9525">
            <a:noFill/>
            <a:miter lim="800000"/>
            <a:headEnd/>
            <a:tailEnd/>
          </a:ln>
          <a:effectLst/>
        </p:spPr>
        <p:txBody>
          <a:bodyPr vert="horz" wrap="square" lIns="122191" tIns="61096" rIns="122191" bIns="61096" numCol="1" anchor="ctr" anchorCtr="0" compatLnSpc="1">
            <a:prstTxWarp prst="textNoShape">
              <a:avLst/>
            </a:prstTxWarp>
            <a:spAutoFit/>
          </a:bodyPr>
          <a:lstStyle/>
          <a:p>
            <a:pPr lvl="0" algn="just" fontAlgn="base">
              <a:spcBef>
                <a:spcPct val="0"/>
              </a:spcBef>
              <a:spcAft>
                <a:spcPct val="0"/>
              </a:spcAft>
            </a:pPr>
            <a:r>
              <a:rPr lang="en-US" sz="1200" dirty="0" smtClean="0">
                <a:latin typeface="Calibri" pitchFamily="34" charset="0"/>
                <a:ea typeface="Calibri" pitchFamily="34" charset="0"/>
                <a:cs typeface="Times New Roman" pitchFamily="18" charset="0"/>
                <a:hlinkClick r:id="rId6"/>
              </a:rPr>
              <a:t>https://docs.google.com/forms/d/1eGm7Q6M_KnQY01YdhKTX-l_MIA1Ed7bCYzcGVbfGWSc/edit</a:t>
            </a:r>
            <a:endParaRPr lang="en-US" sz="1600" dirty="0" smtClean="0">
              <a:latin typeface="Arial" pitchFamily="34" charset="0"/>
              <a:cs typeface="Arial" pitchFamily="34" charset="0"/>
            </a:endParaRPr>
          </a:p>
        </p:txBody>
      </p:sp>
      <p:sp>
        <p:nvSpPr>
          <p:cNvPr id="20" name="TextBox 19"/>
          <p:cNvSpPr txBox="1"/>
          <p:nvPr/>
        </p:nvSpPr>
        <p:spPr>
          <a:xfrm>
            <a:off x="5486400" y="10237582"/>
            <a:ext cx="3358198" cy="354218"/>
          </a:xfrm>
          <a:prstGeom prst="rect">
            <a:avLst/>
          </a:prstGeom>
          <a:noFill/>
        </p:spPr>
        <p:txBody>
          <a:bodyPr wrap="none" lIns="122191" tIns="61096" rIns="122191" bIns="61096" rtlCol="0">
            <a:spAutoFit/>
          </a:bodyPr>
          <a:lstStyle/>
          <a:p>
            <a:r>
              <a:rPr lang="en-US" sz="1500" b="1" dirty="0" smtClean="0">
                <a:solidFill>
                  <a:schemeClr val="bg1"/>
                </a:solidFill>
              </a:rPr>
              <a:t>Click on Link for training program </a:t>
            </a:r>
            <a:endParaRPr lang="en-GB" sz="1500" b="1" dirty="0">
              <a:solidFill>
                <a:schemeClr val="bg1"/>
              </a:solidFill>
            </a:endParaRPr>
          </a:p>
        </p:txBody>
      </p:sp>
      <p:sp>
        <p:nvSpPr>
          <p:cNvPr id="21" name="TextBox 20"/>
          <p:cNvSpPr txBox="1"/>
          <p:nvPr/>
        </p:nvSpPr>
        <p:spPr>
          <a:xfrm>
            <a:off x="1447800" y="10237582"/>
            <a:ext cx="1902670" cy="354218"/>
          </a:xfrm>
          <a:prstGeom prst="rect">
            <a:avLst/>
          </a:prstGeom>
          <a:noFill/>
        </p:spPr>
        <p:txBody>
          <a:bodyPr wrap="none" lIns="122191" tIns="61096" rIns="122191" bIns="61096" rtlCol="0">
            <a:spAutoFit/>
          </a:bodyPr>
          <a:lstStyle/>
          <a:p>
            <a:pPr algn="ctr"/>
            <a:r>
              <a:rPr lang="en-US" sz="1500" b="1" dirty="0" smtClean="0">
                <a:solidFill>
                  <a:schemeClr val="bg1"/>
                </a:solidFill>
              </a:rPr>
              <a:t>Scan to QR CODE </a:t>
            </a:r>
            <a:endParaRPr lang="en-GB" sz="1500" b="1" dirty="0">
              <a:solidFill>
                <a:schemeClr val="bg1"/>
              </a:solidFill>
            </a:endParaRPr>
          </a:p>
        </p:txBody>
      </p:sp>
      <p:sp>
        <p:nvSpPr>
          <p:cNvPr id="36" name="Rectangle 35"/>
          <p:cNvSpPr/>
          <p:nvPr/>
        </p:nvSpPr>
        <p:spPr>
          <a:xfrm>
            <a:off x="609600" y="4753548"/>
            <a:ext cx="8458200" cy="2200877"/>
          </a:xfrm>
          <a:prstGeom prst="rect">
            <a:avLst/>
          </a:prstGeom>
        </p:spPr>
        <p:txBody>
          <a:bodyPr wrap="square" lIns="122191" tIns="61096" rIns="122191" bIns="61096">
            <a:spAutoFit/>
          </a:bodyPr>
          <a:lstStyle/>
          <a:p>
            <a:pPr algn="ctr"/>
            <a:r>
              <a:rPr lang="en-GB" sz="1500" b="1" dirty="0" smtClean="0">
                <a:solidFill>
                  <a:srgbClr val="FFC000"/>
                </a:solidFill>
                <a:latin typeface="Arial" pitchFamily="34" charset="0"/>
                <a:cs typeface="Arial" pitchFamily="34" charset="0"/>
              </a:rPr>
              <a:t>ABOUT  DEPARTMENT OF PHARMACEUTICAL SCIENCE </a:t>
            </a:r>
          </a:p>
          <a:p>
            <a:pPr algn="just"/>
            <a:r>
              <a:rPr lang="en-GB" sz="1500" dirty="0" smtClean="0">
                <a:latin typeface="Arial" pitchFamily="34" charset="0"/>
                <a:cs typeface="Arial" pitchFamily="34" charset="0"/>
              </a:rPr>
              <a:t>Department of Pharmaceutical Sciences, Rashtrasant Tukadoji Maharaj Nagpur University is a pioneer Pharmaceutical Institution having 66 years of golden history and is being recognized Nationally &amp; Internationally for imparting highest quality education since its establishment in 1956. Till date Department has produced more than 2000 Graduates, 2500 Post Graduates and 300 Ph. D. Students. Recently our University got National Assessment and Accreditation Council (NAAC) Accreditation with ‘A’ Grade. On 15th July our Department has been placed All India Ranking 42 in National Institutional Ranking Framework (NIRF), declared by Ministry of Education, Govt of India for 2022-23, 1st in Vidarbha and 7th in Maharashtra.  </a:t>
            </a:r>
            <a:endParaRPr lang="en-GB" sz="1500" dirty="0">
              <a:latin typeface="Arial" pitchFamily="34" charset="0"/>
              <a:cs typeface="Arial" pitchFamily="34" charset="0"/>
            </a:endParaRPr>
          </a:p>
        </p:txBody>
      </p:sp>
      <p:sp>
        <p:nvSpPr>
          <p:cNvPr id="37" name="TextBox 36"/>
          <p:cNvSpPr txBox="1"/>
          <p:nvPr/>
        </p:nvSpPr>
        <p:spPr>
          <a:xfrm>
            <a:off x="5476423" y="8629197"/>
            <a:ext cx="1827329" cy="554272"/>
          </a:xfrm>
          <a:prstGeom prst="rect">
            <a:avLst/>
          </a:prstGeom>
          <a:noFill/>
        </p:spPr>
        <p:txBody>
          <a:bodyPr wrap="none" lIns="122191" tIns="61096" rIns="122191" bIns="61096" rtlCol="0">
            <a:spAutoFit/>
          </a:bodyPr>
          <a:lstStyle/>
          <a:p>
            <a:r>
              <a:rPr lang="en-US" sz="1400" b="1" dirty="0" smtClean="0">
                <a:solidFill>
                  <a:srgbClr val="FFC000"/>
                </a:solidFill>
                <a:latin typeface="Arial" pitchFamily="34" charset="0"/>
                <a:cs typeface="Arial" pitchFamily="34" charset="0"/>
              </a:rPr>
              <a:t>Registration fee : </a:t>
            </a:r>
          </a:p>
          <a:p>
            <a:r>
              <a:rPr lang="en-US" sz="1400" b="1" dirty="0" smtClean="0">
                <a:latin typeface="Arial" pitchFamily="34" charset="0"/>
                <a:cs typeface="Arial" pitchFamily="34" charset="0"/>
              </a:rPr>
              <a:t>No registration fee</a:t>
            </a:r>
            <a:endParaRPr lang="en-GB" sz="1400" b="1" dirty="0">
              <a:latin typeface="Arial" pitchFamily="34" charset="0"/>
              <a:cs typeface="Arial" pitchFamily="34" charset="0"/>
            </a:endParaRPr>
          </a:p>
        </p:txBody>
      </p:sp>
      <p:sp>
        <p:nvSpPr>
          <p:cNvPr id="38" name="TextBox 37"/>
          <p:cNvSpPr txBox="1"/>
          <p:nvPr/>
        </p:nvSpPr>
        <p:spPr>
          <a:xfrm>
            <a:off x="5476423" y="9238797"/>
            <a:ext cx="2572726" cy="338829"/>
          </a:xfrm>
          <a:prstGeom prst="rect">
            <a:avLst/>
          </a:prstGeom>
          <a:noFill/>
        </p:spPr>
        <p:txBody>
          <a:bodyPr wrap="none" lIns="122191" tIns="61096" rIns="122191" bIns="61096" rtlCol="0">
            <a:spAutoFit/>
          </a:bodyPr>
          <a:lstStyle/>
          <a:p>
            <a:r>
              <a:rPr lang="en-US" sz="1400" b="1" dirty="0" smtClean="0">
                <a:solidFill>
                  <a:srgbClr val="FFC000"/>
                </a:solidFill>
                <a:latin typeface="Arial" pitchFamily="34" charset="0"/>
                <a:cs typeface="Arial" pitchFamily="34" charset="0"/>
              </a:rPr>
              <a:t>Seat : </a:t>
            </a:r>
            <a:r>
              <a:rPr lang="en-US" sz="1400" b="1" dirty="0" smtClean="0">
                <a:latin typeface="Arial" pitchFamily="34" charset="0"/>
                <a:cs typeface="Arial" pitchFamily="34" charset="0"/>
              </a:rPr>
              <a:t>30 Participants only  </a:t>
            </a:r>
            <a:endParaRPr lang="en-GB" sz="1400" b="1" dirty="0">
              <a:latin typeface="Arial" pitchFamily="34" charset="0"/>
              <a:cs typeface="Arial" pitchFamily="34" charset="0"/>
            </a:endParaRPr>
          </a:p>
        </p:txBody>
      </p:sp>
      <p:sp>
        <p:nvSpPr>
          <p:cNvPr id="39" name="TextBox 38"/>
          <p:cNvSpPr txBox="1"/>
          <p:nvPr/>
        </p:nvSpPr>
        <p:spPr>
          <a:xfrm>
            <a:off x="609600" y="8552997"/>
            <a:ext cx="3535681" cy="1200603"/>
          </a:xfrm>
          <a:prstGeom prst="rect">
            <a:avLst/>
          </a:prstGeom>
          <a:noFill/>
        </p:spPr>
        <p:txBody>
          <a:bodyPr wrap="square" lIns="122191" tIns="61096" rIns="122191" bIns="61096" rtlCol="0">
            <a:spAutoFit/>
          </a:bodyPr>
          <a:lstStyle/>
          <a:p>
            <a:r>
              <a:rPr lang="en-US" sz="1400" b="1" dirty="0" smtClean="0">
                <a:solidFill>
                  <a:srgbClr val="FFC000"/>
                </a:solidFill>
                <a:latin typeface="Arial" pitchFamily="34" charset="0"/>
                <a:cs typeface="Arial" pitchFamily="34" charset="0"/>
              </a:rPr>
              <a:t>Eligibility :</a:t>
            </a:r>
          </a:p>
          <a:p>
            <a:pPr algn="just"/>
            <a:r>
              <a:rPr lang="en-US" sz="1400" b="1" dirty="0" smtClean="0">
                <a:latin typeface="Arial" pitchFamily="34" charset="0"/>
                <a:cs typeface="Arial" pitchFamily="34" charset="0"/>
              </a:rPr>
              <a:t>Postdoctoral student /Doctoral student /Young faculties /Post graduate student/Scientist </a:t>
            </a:r>
          </a:p>
          <a:p>
            <a:pPr algn="just"/>
            <a:endParaRPr lang="en-US" sz="1400" b="1" dirty="0" smtClean="0">
              <a:solidFill>
                <a:srgbClr val="C00000"/>
              </a:solidFill>
              <a:latin typeface="Arial" pitchFamily="34" charset="0"/>
              <a:cs typeface="Arial" pitchFamily="34" charset="0"/>
            </a:endParaRPr>
          </a:p>
        </p:txBody>
      </p:sp>
      <p:sp>
        <p:nvSpPr>
          <p:cNvPr id="40" name="Rectangle 39"/>
          <p:cNvSpPr/>
          <p:nvPr/>
        </p:nvSpPr>
        <p:spPr>
          <a:xfrm>
            <a:off x="609600" y="6963158"/>
            <a:ext cx="8427720" cy="1970045"/>
          </a:xfrm>
          <a:prstGeom prst="rect">
            <a:avLst/>
          </a:prstGeom>
        </p:spPr>
        <p:txBody>
          <a:bodyPr wrap="square" lIns="122191" tIns="61096" rIns="122191" bIns="61096">
            <a:spAutoFit/>
          </a:bodyPr>
          <a:lstStyle/>
          <a:p>
            <a:pPr algn="ctr"/>
            <a:r>
              <a:rPr lang="en-GB" sz="1500" b="1" dirty="0" smtClean="0">
                <a:solidFill>
                  <a:srgbClr val="FFC000"/>
                </a:solidFill>
                <a:latin typeface="Arial" pitchFamily="34" charset="0"/>
                <a:cs typeface="Arial" pitchFamily="34" charset="0"/>
              </a:rPr>
              <a:t>ABOUT TRAINING PROGRAME</a:t>
            </a:r>
          </a:p>
          <a:p>
            <a:pPr algn="just"/>
            <a:r>
              <a:rPr lang="en-GB" sz="1500" dirty="0" smtClean="0">
                <a:latin typeface="Arial" pitchFamily="34" charset="0"/>
                <a:cs typeface="Arial" pitchFamily="34" charset="0"/>
              </a:rPr>
              <a:t>Proposed  hands on training program under the STUTI  will focus providing the exposure of </a:t>
            </a:r>
            <a:r>
              <a:rPr lang="en-US" sz="1500" dirty="0" smtClean="0">
                <a:latin typeface="Arial" pitchFamily="34" charset="0"/>
                <a:cs typeface="Arial" pitchFamily="34" charset="0"/>
              </a:rPr>
              <a:t>on various aspect of “</a:t>
            </a:r>
            <a:r>
              <a:rPr lang="en-GB" sz="1500" b="1" dirty="0" smtClean="0">
                <a:solidFill>
                  <a:schemeClr val="bg1"/>
                </a:solidFill>
                <a:latin typeface="Arial" pitchFamily="34" charset="0"/>
                <a:cs typeface="Arial" pitchFamily="34" charset="0"/>
              </a:rPr>
              <a:t>Basic &amp; Advanced Translational Research Techniques</a:t>
            </a:r>
            <a:r>
              <a:rPr lang="en-GB" sz="1500" dirty="0" smtClean="0">
                <a:latin typeface="Arial" pitchFamily="34" charset="0"/>
                <a:cs typeface="Arial" pitchFamily="34" charset="0"/>
              </a:rPr>
              <a:t>” to the </a:t>
            </a:r>
            <a:r>
              <a:rPr lang="en-US" sz="1500" dirty="0" smtClean="0">
                <a:latin typeface="Arial" pitchFamily="34" charset="0"/>
                <a:cs typeface="Arial" pitchFamily="34" charset="0"/>
              </a:rPr>
              <a:t>Scientist, Postdoctoral student , Doctoral student , Young faculties , Post graduate student . Training  which will  not only help the participant  in their currier but  society will benefitted  through enhance translation research knowledge, and capacity building.   </a:t>
            </a:r>
            <a:endParaRPr lang="en-GB" sz="1500" b="1" dirty="0" smtClean="0">
              <a:latin typeface="Arial" pitchFamily="34" charset="0"/>
              <a:cs typeface="Arial" pitchFamily="34" charset="0"/>
            </a:endParaRPr>
          </a:p>
          <a:p>
            <a:pPr algn="just"/>
            <a:r>
              <a:rPr lang="en-GB" sz="1500" dirty="0" smtClean="0">
                <a:latin typeface="Arial" pitchFamily="34" charset="0"/>
                <a:cs typeface="Arial" pitchFamily="34" charset="0"/>
              </a:rPr>
              <a:t> </a:t>
            </a:r>
          </a:p>
          <a:p>
            <a:pPr algn="ctr"/>
            <a:r>
              <a:rPr lang="en-GB" sz="1500" dirty="0" smtClean="0">
                <a:latin typeface="Arial" pitchFamily="34" charset="0"/>
                <a:cs typeface="Arial" pitchFamily="34" charset="0"/>
              </a:rPr>
              <a:t> </a:t>
            </a:r>
            <a:endParaRPr lang="en-GB" sz="1500" dirty="0">
              <a:latin typeface="Arial" pitchFamily="34" charset="0"/>
              <a:cs typeface="Arial" pitchFamily="34" charset="0"/>
            </a:endParaRPr>
          </a:p>
        </p:txBody>
      </p:sp>
      <p:sp>
        <p:nvSpPr>
          <p:cNvPr id="41" name="Rectangle 40"/>
          <p:cNvSpPr/>
          <p:nvPr/>
        </p:nvSpPr>
        <p:spPr>
          <a:xfrm>
            <a:off x="5257800" y="11658600"/>
            <a:ext cx="3810000" cy="369607"/>
          </a:xfrm>
          <a:prstGeom prst="rect">
            <a:avLst/>
          </a:prstGeom>
        </p:spPr>
        <p:txBody>
          <a:bodyPr wrap="square" lIns="122191" tIns="61096" rIns="122191" bIns="61096">
            <a:spAutoFit/>
          </a:bodyPr>
          <a:lstStyle/>
          <a:p>
            <a:pPr algn="ctr"/>
            <a:r>
              <a:rPr lang="en-US" sz="1600" b="1" dirty="0" smtClean="0">
                <a:solidFill>
                  <a:srgbClr val="FF0000"/>
                </a:solidFill>
              </a:rPr>
              <a:t>Registration Deadline :  15</a:t>
            </a:r>
            <a:r>
              <a:rPr lang="en-US" sz="1600" b="1" baseline="30000" dirty="0" smtClean="0">
                <a:solidFill>
                  <a:srgbClr val="FF0000"/>
                </a:solidFill>
              </a:rPr>
              <a:t>th</a:t>
            </a:r>
            <a:r>
              <a:rPr lang="en-US" sz="1600" b="1" dirty="0" smtClean="0">
                <a:solidFill>
                  <a:srgbClr val="FF0000"/>
                </a:solidFill>
              </a:rPr>
              <a:t>  Jan 2022</a:t>
            </a:r>
            <a:endParaRPr lang="en-GB" sz="1600" b="1" dirty="0">
              <a:solidFill>
                <a:srgbClr val="FF0000"/>
              </a:solidFill>
            </a:endParaRPr>
          </a:p>
        </p:txBody>
      </p:sp>
      <p:pic>
        <p:nvPicPr>
          <p:cNvPr id="1034" name="Picture 10" descr="D:\Data from C drive\Desktop\OIP (8).jfif"/>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514600" y="228600"/>
            <a:ext cx="1371600" cy="1397948"/>
          </a:xfrm>
          <a:prstGeom prst="rect">
            <a:avLst/>
          </a:prstGeom>
          <a:noFill/>
        </p:spPr>
      </p:pic>
      <p:sp>
        <p:nvSpPr>
          <p:cNvPr id="45" name="Rectangle 44"/>
          <p:cNvSpPr/>
          <p:nvPr/>
        </p:nvSpPr>
        <p:spPr>
          <a:xfrm>
            <a:off x="416560" y="3276600"/>
            <a:ext cx="8610600" cy="1415772"/>
          </a:xfrm>
          <a:prstGeom prst="rect">
            <a:avLst/>
          </a:prstGeom>
        </p:spPr>
        <p:txBody>
          <a:bodyPr wrap="square">
            <a:spAutoFit/>
          </a:bodyPr>
          <a:lstStyle/>
          <a:p>
            <a:pPr lvl="0" algn="ctr"/>
            <a:r>
              <a:rPr lang="en-GB" sz="1400" b="1" dirty="0" smtClean="0">
                <a:solidFill>
                  <a:srgbClr val="FFC000"/>
                </a:solidFill>
                <a:latin typeface="Arial" pitchFamily="34" charset="0"/>
                <a:cs typeface="Arial" pitchFamily="34" charset="0"/>
              </a:rPr>
              <a:t>ORGANISED BY </a:t>
            </a:r>
          </a:p>
          <a:p>
            <a:pPr lvl="0" algn="ctr"/>
            <a:r>
              <a:rPr lang="en-GB" sz="1400" b="1" dirty="0" smtClean="0">
                <a:latin typeface="Arial" pitchFamily="34" charset="0"/>
                <a:cs typeface="Arial" pitchFamily="34" charset="0"/>
              </a:rPr>
              <a:t>Department of Pharmaceutical Science</a:t>
            </a:r>
          </a:p>
          <a:p>
            <a:pPr lvl="0" algn="ctr"/>
            <a:r>
              <a:rPr lang="en-GB" sz="1400" dirty="0" smtClean="0">
                <a:solidFill>
                  <a:schemeClr val="bg1"/>
                </a:solidFill>
                <a:latin typeface="Arial" pitchFamily="34" charset="0"/>
                <a:cs typeface="Arial" pitchFamily="34" charset="0"/>
              </a:rPr>
              <a:t>Rashtrasant Tukadoji Maharaj Nagpur University , Nagpur </a:t>
            </a:r>
          </a:p>
          <a:p>
            <a:pPr lvl="0" algn="ctr"/>
            <a:endParaRPr lang="en-US" sz="1400" dirty="0" smtClean="0">
              <a:solidFill>
                <a:schemeClr val="bg1"/>
              </a:solidFill>
              <a:latin typeface="Arial" pitchFamily="34" charset="0"/>
              <a:cs typeface="Arial" pitchFamily="34" charset="0"/>
            </a:endParaRPr>
          </a:p>
          <a:p>
            <a:pPr lvl="0" algn="ctr"/>
            <a:r>
              <a:rPr lang="en-US" sz="1400" b="1" dirty="0" smtClean="0">
                <a:solidFill>
                  <a:srgbClr val="FFC000"/>
                </a:solidFill>
                <a:latin typeface="Arial" pitchFamily="34" charset="0"/>
                <a:cs typeface="Arial" pitchFamily="34" charset="0"/>
              </a:rPr>
              <a:t>IN ASSOCIATION WITH </a:t>
            </a:r>
          </a:p>
          <a:p>
            <a:pPr lvl="0" algn="ctr"/>
            <a:r>
              <a:rPr lang="en-US" sz="1600" b="1" dirty="0" smtClean="0">
                <a:latin typeface="Arial" pitchFamily="34" charset="0"/>
                <a:cs typeface="Arial" pitchFamily="34" charset="0"/>
              </a:rPr>
              <a:t>Jamia Hamdard  DST STUTI  Project Management Unit</a:t>
            </a:r>
            <a:endParaRPr lang="en-GB" sz="1600" b="1" dirty="0" smtClean="0">
              <a:latin typeface="Arial" pitchFamily="34" charset="0"/>
              <a:cs typeface="Arial" pitchFamily="34" charset="0"/>
            </a:endParaRPr>
          </a:p>
        </p:txBody>
      </p:sp>
      <p:sp>
        <p:nvSpPr>
          <p:cNvPr id="46" name="Rectangle 45"/>
          <p:cNvSpPr/>
          <p:nvPr/>
        </p:nvSpPr>
        <p:spPr>
          <a:xfrm>
            <a:off x="457200" y="2286744"/>
            <a:ext cx="8653463" cy="369332"/>
          </a:xfrm>
          <a:prstGeom prst="rect">
            <a:avLst/>
          </a:prstGeom>
        </p:spPr>
        <p:txBody>
          <a:bodyPr wrap="square">
            <a:spAutoFit/>
          </a:bodyPr>
          <a:lstStyle/>
          <a:p>
            <a:pPr lvl="0" algn="ctr"/>
            <a:r>
              <a:rPr lang="en-US" sz="1800" b="1" dirty="0" smtClean="0">
                <a:ln>
                  <a:solidFill>
                    <a:schemeClr val="bg1"/>
                  </a:solidFill>
                </a:ln>
                <a:solidFill>
                  <a:srgbClr val="FFC000"/>
                </a:solidFill>
                <a:latin typeface="Arial Black" pitchFamily="34" charset="0"/>
              </a:rPr>
              <a:t>“</a:t>
            </a:r>
            <a:r>
              <a:rPr lang="en-GB" sz="1800" b="1" dirty="0" smtClean="0">
                <a:ln>
                  <a:solidFill>
                    <a:schemeClr val="bg1"/>
                  </a:solidFill>
                </a:ln>
                <a:solidFill>
                  <a:srgbClr val="FFC000"/>
                </a:solidFill>
                <a:latin typeface="Arial Black" pitchFamily="34" charset="0"/>
              </a:rPr>
              <a:t>BASIC &amp; ADVANCED TRANSLATIONAL RESEARCH TECHNIQUES”</a:t>
            </a:r>
            <a:endParaRPr lang="en-GB" dirty="0" smtClean="0">
              <a:ln>
                <a:solidFill>
                  <a:schemeClr val="bg1"/>
                </a:solidFill>
              </a:ln>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Data from C drive\Desktop\20200921183721_9661.jpeg"/>
          <p:cNvPicPr>
            <a:picLocks noChangeAspect="1" noChangeArrowheads="1"/>
          </p:cNvPicPr>
          <p:nvPr/>
        </p:nvPicPr>
        <p:blipFill>
          <a:blip r:embed="rId2" cstate="print"/>
          <a:srcRect/>
          <a:stretch>
            <a:fillRect/>
          </a:stretch>
        </p:blipFill>
        <p:spPr bwMode="auto">
          <a:xfrm>
            <a:off x="0" y="4343400"/>
            <a:ext cx="2667656" cy="2286000"/>
          </a:xfrm>
          <a:prstGeom prst="ellipse">
            <a:avLst/>
          </a:prstGeom>
          <a:ln>
            <a:noFill/>
          </a:ln>
          <a:effectLst>
            <a:softEdge rad="112500"/>
          </a:effectLst>
        </p:spPr>
      </p:pic>
      <p:pic>
        <p:nvPicPr>
          <p:cNvPr id="6" name="Picture 5" descr="D:\Data from C drive\Desktop\R.png"/>
          <p:cNvPicPr>
            <a:picLocks noChangeAspect="1" noChangeArrowheads="1"/>
          </p:cNvPicPr>
          <p:nvPr/>
        </p:nvPicPr>
        <p:blipFill>
          <a:blip r:embed="rId3" cstate="print"/>
          <a:srcRect/>
          <a:stretch>
            <a:fillRect/>
          </a:stretch>
        </p:blipFill>
        <p:spPr bwMode="auto">
          <a:xfrm>
            <a:off x="0" y="10827434"/>
            <a:ext cx="2516095" cy="1974166"/>
          </a:xfrm>
          <a:prstGeom prst="ellipse">
            <a:avLst/>
          </a:prstGeom>
          <a:ln>
            <a:noFill/>
          </a:ln>
          <a:effectLst>
            <a:softEdge rad="112500"/>
          </a:effectLst>
        </p:spPr>
      </p:pic>
      <p:pic>
        <p:nvPicPr>
          <p:cNvPr id="7" name="Picture 6" descr="D:\Data from C drive\Desktop\Sanofi_Blog_Cell_Therapy1-480x320.jpg"/>
          <p:cNvPicPr>
            <a:picLocks noChangeAspect="1" noChangeArrowheads="1"/>
          </p:cNvPicPr>
          <p:nvPr/>
        </p:nvPicPr>
        <p:blipFill>
          <a:blip r:embed="rId4" cstate="print"/>
          <a:srcRect/>
          <a:stretch>
            <a:fillRect/>
          </a:stretch>
        </p:blipFill>
        <p:spPr bwMode="auto">
          <a:xfrm>
            <a:off x="0" y="8839200"/>
            <a:ext cx="2667000" cy="2057400"/>
          </a:xfrm>
          <a:prstGeom prst="ellipse">
            <a:avLst/>
          </a:prstGeom>
          <a:ln>
            <a:noFill/>
          </a:ln>
          <a:effectLst>
            <a:softEdge rad="112500"/>
          </a:effectLst>
        </p:spPr>
      </p:pic>
      <p:pic>
        <p:nvPicPr>
          <p:cNvPr id="8" name="Picture 7" descr="D:\Data from C drive\Desktop\OIP.jfif"/>
          <p:cNvPicPr>
            <a:picLocks noChangeAspect="1" noChangeArrowheads="1"/>
          </p:cNvPicPr>
          <p:nvPr/>
        </p:nvPicPr>
        <p:blipFill>
          <a:blip r:embed="rId5" cstate="print"/>
          <a:srcRect/>
          <a:stretch>
            <a:fillRect/>
          </a:stretch>
        </p:blipFill>
        <p:spPr bwMode="auto">
          <a:xfrm>
            <a:off x="0" y="76200"/>
            <a:ext cx="2407920" cy="1984549"/>
          </a:xfrm>
          <a:prstGeom prst="ellipse">
            <a:avLst/>
          </a:prstGeom>
          <a:ln>
            <a:noFill/>
          </a:ln>
          <a:effectLst>
            <a:softEdge rad="112500"/>
          </a:effectLst>
        </p:spPr>
      </p:pic>
      <p:pic>
        <p:nvPicPr>
          <p:cNvPr id="9" name="Picture 8" descr="D:\Data from C drive\Desktop\OIP (2).jfif"/>
          <p:cNvPicPr>
            <a:picLocks noChangeAspect="1" noChangeArrowheads="1"/>
          </p:cNvPicPr>
          <p:nvPr/>
        </p:nvPicPr>
        <p:blipFill>
          <a:blip r:embed="rId6" cstate="print"/>
          <a:srcRect/>
          <a:stretch>
            <a:fillRect/>
          </a:stretch>
        </p:blipFill>
        <p:spPr bwMode="auto">
          <a:xfrm>
            <a:off x="2362200" y="10820400"/>
            <a:ext cx="2438400" cy="1981200"/>
          </a:xfrm>
          <a:prstGeom prst="ellipse">
            <a:avLst/>
          </a:prstGeom>
          <a:ln>
            <a:noFill/>
          </a:ln>
          <a:effectLst>
            <a:softEdge rad="112500"/>
          </a:effectLst>
        </p:spPr>
      </p:pic>
      <p:sp>
        <p:nvSpPr>
          <p:cNvPr id="10" name="Rectangle 9"/>
          <p:cNvSpPr/>
          <p:nvPr/>
        </p:nvSpPr>
        <p:spPr>
          <a:xfrm>
            <a:off x="3048000" y="9452752"/>
            <a:ext cx="6324600" cy="1139048"/>
          </a:xfrm>
          <a:prstGeom prst="rect">
            <a:avLst/>
          </a:prstGeom>
          <a:solidFill>
            <a:schemeClr val="accent6">
              <a:lumMod val="60000"/>
              <a:lumOff val="40000"/>
            </a:schemeClr>
          </a:solidFill>
        </p:spPr>
        <p:txBody>
          <a:bodyPr wrap="square" lIns="122191" tIns="61096" rIns="122191" bIns="61096">
            <a:spAutoFit/>
          </a:bodyPr>
          <a:lstStyle/>
          <a:p>
            <a:pPr lvl="0" algn="ctr"/>
            <a:r>
              <a:rPr lang="en-GB" sz="1400" b="1" dirty="0" smtClean="0">
                <a:solidFill>
                  <a:schemeClr val="bg1"/>
                </a:solidFill>
                <a:latin typeface="Arial" pitchFamily="34" charset="0"/>
                <a:cs typeface="Arial" pitchFamily="34" charset="0"/>
              </a:rPr>
              <a:t>ORGANISED BY </a:t>
            </a:r>
          </a:p>
          <a:p>
            <a:pPr lvl="0" algn="ctr"/>
            <a:r>
              <a:rPr lang="en-GB" sz="1600" b="1" dirty="0" smtClean="0">
                <a:solidFill>
                  <a:srgbClr val="C00000"/>
                </a:solidFill>
                <a:latin typeface="Arial" pitchFamily="34" charset="0"/>
                <a:cs typeface="Arial" pitchFamily="34" charset="0"/>
              </a:rPr>
              <a:t>Department of Pharmaceutical Science</a:t>
            </a:r>
          </a:p>
          <a:p>
            <a:pPr lvl="0" algn="ctr"/>
            <a:r>
              <a:rPr lang="en-GB" sz="1200" dirty="0" smtClean="0">
                <a:solidFill>
                  <a:schemeClr val="bg1"/>
                </a:solidFill>
                <a:latin typeface="Arial" pitchFamily="34" charset="0"/>
                <a:cs typeface="Arial" pitchFamily="34" charset="0"/>
              </a:rPr>
              <a:t>Rashtrasant Tukadoji Maharaj Nagpur University , Nagpur</a:t>
            </a:r>
          </a:p>
          <a:p>
            <a:pPr lvl="0" algn="ctr"/>
            <a:r>
              <a:rPr lang="en-GB" sz="1200" dirty="0" smtClean="0">
                <a:solidFill>
                  <a:schemeClr val="bg1"/>
                </a:solidFill>
                <a:latin typeface="Arial" pitchFamily="34" charset="0"/>
                <a:cs typeface="Arial" pitchFamily="34" charset="0"/>
              </a:rPr>
              <a:t>Mahatma </a:t>
            </a:r>
            <a:r>
              <a:rPr lang="en-GB" sz="1200" dirty="0" err="1" smtClean="0">
                <a:solidFill>
                  <a:schemeClr val="bg1"/>
                </a:solidFill>
                <a:latin typeface="Arial" pitchFamily="34" charset="0"/>
                <a:cs typeface="Arial" pitchFamily="34" charset="0"/>
              </a:rPr>
              <a:t>Jyotiba</a:t>
            </a:r>
            <a:r>
              <a:rPr lang="en-GB" sz="1200" dirty="0" smtClean="0">
                <a:solidFill>
                  <a:schemeClr val="bg1"/>
                </a:solidFill>
                <a:latin typeface="Arial" pitchFamily="34" charset="0"/>
                <a:cs typeface="Arial" pitchFamily="34" charset="0"/>
              </a:rPr>
              <a:t>  </a:t>
            </a:r>
            <a:r>
              <a:rPr lang="en-GB" sz="1200" dirty="0" err="1" smtClean="0">
                <a:solidFill>
                  <a:schemeClr val="bg1"/>
                </a:solidFill>
                <a:latin typeface="Arial" pitchFamily="34" charset="0"/>
                <a:cs typeface="Arial" pitchFamily="34" charset="0"/>
              </a:rPr>
              <a:t>Fuley</a:t>
            </a:r>
            <a:r>
              <a:rPr lang="en-GB" sz="1200" dirty="0" smtClean="0">
                <a:solidFill>
                  <a:schemeClr val="bg1"/>
                </a:solidFill>
                <a:latin typeface="Arial" pitchFamily="34" charset="0"/>
                <a:cs typeface="Arial" pitchFamily="34" charset="0"/>
              </a:rPr>
              <a:t>  </a:t>
            </a:r>
            <a:r>
              <a:rPr lang="en-GB" sz="1200" dirty="0" err="1" smtClean="0">
                <a:solidFill>
                  <a:schemeClr val="bg1"/>
                </a:solidFill>
                <a:latin typeface="Arial" pitchFamily="34" charset="0"/>
                <a:cs typeface="Arial" pitchFamily="34" charset="0"/>
              </a:rPr>
              <a:t>Shaikshanik</a:t>
            </a:r>
            <a:r>
              <a:rPr lang="en-GB" sz="1200" dirty="0" smtClean="0">
                <a:solidFill>
                  <a:schemeClr val="bg1"/>
                </a:solidFill>
                <a:latin typeface="Arial" pitchFamily="34" charset="0"/>
                <a:cs typeface="Arial" pitchFamily="34" charset="0"/>
              </a:rPr>
              <a:t>  </a:t>
            </a:r>
            <a:r>
              <a:rPr lang="en-GB" sz="1200" dirty="0" err="1" smtClean="0">
                <a:solidFill>
                  <a:schemeClr val="bg1"/>
                </a:solidFill>
                <a:latin typeface="Arial" pitchFamily="34" charset="0"/>
                <a:cs typeface="Arial" pitchFamily="34" charset="0"/>
              </a:rPr>
              <a:t>Parisar</a:t>
            </a:r>
            <a:r>
              <a:rPr lang="en-GB" sz="1200" dirty="0" smtClean="0">
                <a:solidFill>
                  <a:schemeClr val="bg1"/>
                </a:solidFill>
                <a:latin typeface="Arial" pitchFamily="34" charset="0"/>
                <a:cs typeface="Arial" pitchFamily="34" charset="0"/>
              </a:rPr>
              <a:t>, Amravati Road,  </a:t>
            </a:r>
          </a:p>
          <a:p>
            <a:pPr lvl="0" algn="ctr"/>
            <a:r>
              <a:rPr lang="en-GB" sz="1200" dirty="0" smtClean="0">
                <a:solidFill>
                  <a:schemeClr val="bg1"/>
                </a:solidFill>
                <a:latin typeface="Arial" pitchFamily="34" charset="0"/>
                <a:cs typeface="Arial" pitchFamily="34" charset="0"/>
              </a:rPr>
              <a:t>Nagpur. 440 033 </a:t>
            </a:r>
          </a:p>
        </p:txBody>
      </p:sp>
      <p:sp>
        <p:nvSpPr>
          <p:cNvPr id="11" name="Rectangle 10"/>
          <p:cNvSpPr/>
          <p:nvPr/>
        </p:nvSpPr>
        <p:spPr>
          <a:xfrm>
            <a:off x="2895601" y="6324600"/>
            <a:ext cx="6705600" cy="2893374"/>
          </a:xfrm>
          <a:prstGeom prst="rect">
            <a:avLst/>
          </a:prstGeom>
        </p:spPr>
        <p:txBody>
          <a:bodyPr wrap="square" lIns="122191" tIns="61096" rIns="122191" bIns="61096">
            <a:spAutoFit/>
          </a:bodyPr>
          <a:lstStyle/>
          <a:p>
            <a:r>
              <a:rPr lang="en-US" sz="1200" b="1" dirty="0" smtClean="0">
                <a:solidFill>
                  <a:srgbClr val="FFC000"/>
                </a:solidFill>
                <a:latin typeface="Arial" pitchFamily="34" charset="0"/>
                <a:cs typeface="Arial" pitchFamily="34" charset="0"/>
              </a:rPr>
              <a:t>Organizing team </a:t>
            </a:r>
          </a:p>
          <a:p>
            <a:pPr marL="305478" indent="-305478">
              <a:buFont typeface="Wingdings" pitchFamily="2" charset="2"/>
              <a:buChar char="Ø"/>
            </a:pPr>
            <a:r>
              <a:rPr lang="en-GB" sz="1200" dirty="0" smtClean="0">
                <a:latin typeface="Arial" pitchFamily="34" charset="0"/>
                <a:cs typeface="Arial" pitchFamily="34" charset="0"/>
              </a:rPr>
              <a:t>Dr. Dadasaheb M. Kokare</a:t>
            </a:r>
          </a:p>
          <a:p>
            <a:pPr marL="305478" indent="-305478"/>
            <a:r>
              <a:rPr lang="en-GB" sz="1200" dirty="0" smtClean="0">
                <a:latin typeface="Arial" pitchFamily="34" charset="0"/>
                <a:cs typeface="Arial" pitchFamily="34" charset="0"/>
              </a:rPr>
              <a:t>	</a:t>
            </a:r>
            <a:r>
              <a:rPr lang="en-GB" sz="1200" i="1" dirty="0" smtClean="0">
                <a:solidFill>
                  <a:srgbClr val="FFC000"/>
                </a:solidFill>
                <a:latin typeface="Arial" pitchFamily="34" charset="0"/>
                <a:cs typeface="Arial" pitchFamily="34" charset="0"/>
              </a:rPr>
              <a:t>Email : kokaredada@yahoo.com  ; Contact :  98503 18502</a:t>
            </a:r>
            <a:endParaRPr lang="en-GB" sz="1200" i="1" dirty="0" smtClean="0">
              <a:latin typeface="Arial" pitchFamily="34" charset="0"/>
              <a:cs typeface="Arial" pitchFamily="34" charset="0"/>
            </a:endParaRPr>
          </a:p>
          <a:p>
            <a:pPr marL="305478" indent="-305478">
              <a:buFont typeface="Wingdings" pitchFamily="2" charset="2"/>
              <a:buChar char="Ø"/>
            </a:pPr>
            <a:r>
              <a:rPr lang="en-GB" sz="1200" dirty="0" smtClean="0">
                <a:latin typeface="Arial" pitchFamily="34" charset="0"/>
                <a:cs typeface="Arial" pitchFamily="34" charset="0"/>
              </a:rPr>
              <a:t>Dr. Prakash Rambhau Itankar</a:t>
            </a:r>
          </a:p>
          <a:p>
            <a:pPr marL="305478" indent="-305478">
              <a:buFont typeface="Wingdings" pitchFamily="2" charset="2"/>
              <a:buChar char="Ø"/>
            </a:pPr>
            <a:r>
              <a:rPr lang="en-GB" sz="1200" dirty="0" smtClean="0">
                <a:latin typeface="Arial" pitchFamily="34" charset="0"/>
                <a:cs typeface="Arial" pitchFamily="34" charset="0"/>
              </a:rPr>
              <a:t>Dr. </a:t>
            </a:r>
            <a:r>
              <a:rPr lang="en-GB" sz="1200" dirty="0" err="1" smtClean="0">
                <a:latin typeface="Arial" pitchFamily="34" charset="0"/>
                <a:cs typeface="Arial" pitchFamily="34" charset="0"/>
              </a:rPr>
              <a:t>Nishikant</a:t>
            </a:r>
            <a:r>
              <a:rPr lang="en-GB" sz="1200" dirty="0" smtClean="0">
                <a:latin typeface="Arial" pitchFamily="34" charset="0"/>
                <a:cs typeface="Arial" pitchFamily="34" charset="0"/>
              </a:rPr>
              <a:t> A. </a:t>
            </a:r>
            <a:r>
              <a:rPr lang="en-GB" sz="1200" dirty="0" err="1" smtClean="0">
                <a:latin typeface="Arial" pitchFamily="34" charset="0"/>
                <a:cs typeface="Arial" pitchFamily="34" charset="0"/>
              </a:rPr>
              <a:t>Raut</a:t>
            </a:r>
            <a:endParaRPr lang="en-GB" sz="1200" dirty="0" smtClean="0">
              <a:latin typeface="Arial" pitchFamily="34" charset="0"/>
              <a:cs typeface="Arial" pitchFamily="34" charset="0"/>
            </a:endParaRPr>
          </a:p>
          <a:p>
            <a:pPr marL="305478" indent="-305478">
              <a:buFont typeface="Wingdings" pitchFamily="2" charset="2"/>
              <a:buChar char="Ø"/>
            </a:pPr>
            <a:r>
              <a:rPr lang="en-US" sz="1200" dirty="0" smtClean="0">
                <a:latin typeface="Arial" pitchFamily="34" charset="0"/>
                <a:cs typeface="Arial" pitchFamily="34" charset="0"/>
              </a:rPr>
              <a:t>Dr. Amit Nayak </a:t>
            </a:r>
            <a:endParaRPr lang="en-GB" sz="1200" dirty="0" smtClean="0">
              <a:latin typeface="Arial" pitchFamily="34" charset="0"/>
              <a:cs typeface="Arial" pitchFamily="34" charset="0"/>
            </a:endParaRPr>
          </a:p>
          <a:p>
            <a:pPr marL="305478" indent="-305478"/>
            <a:r>
              <a:rPr lang="en-GB" sz="1200" dirty="0" smtClean="0">
                <a:solidFill>
                  <a:srgbClr val="FFC000"/>
                </a:solidFill>
                <a:latin typeface="Arial" pitchFamily="34" charset="0"/>
                <a:cs typeface="Arial" pitchFamily="34" charset="0"/>
              </a:rPr>
              <a:t>	</a:t>
            </a:r>
            <a:r>
              <a:rPr lang="en-GB" sz="1200" i="1" dirty="0" smtClean="0">
                <a:solidFill>
                  <a:srgbClr val="FFC000"/>
                </a:solidFill>
                <a:latin typeface="Arial" pitchFamily="34" charset="0"/>
                <a:cs typeface="Arial" pitchFamily="34" charset="0"/>
              </a:rPr>
              <a:t>Email : amit_ciims@rediffmail.com ; Contact : 9767932938</a:t>
            </a:r>
            <a:endParaRPr lang="en-US" sz="1200" i="1" dirty="0" smtClean="0">
              <a:solidFill>
                <a:srgbClr val="FFC000"/>
              </a:solidFill>
              <a:latin typeface="Arial" pitchFamily="34" charset="0"/>
              <a:cs typeface="Arial" pitchFamily="34" charset="0"/>
            </a:endParaRPr>
          </a:p>
          <a:p>
            <a:pPr marL="305478" indent="-305478">
              <a:buFont typeface="Wingdings" pitchFamily="2" charset="2"/>
              <a:buChar char="Ø"/>
            </a:pPr>
            <a:r>
              <a:rPr lang="en-US" sz="1200" dirty="0" smtClean="0">
                <a:latin typeface="Arial" pitchFamily="34" charset="0"/>
                <a:cs typeface="Arial" pitchFamily="34" charset="0"/>
              </a:rPr>
              <a:t>Dr. Aliabbas Husain</a:t>
            </a:r>
          </a:p>
          <a:p>
            <a:pPr marL="305478" indent="-305478"/>
            <a:r>
              <a:rPr lang="en-US" sz="1200" dirty="0" smtClean="0">
                <a:latin typeface="Arial" pitchFamily="34" charset="0"/>
                <a:cs typeface="Arial" pitchFamily="34" charset="0"/>
              </a:rPr>
              <a:t>	</a:t>
            </a:r>
            <a:r>
              <a:rPr lang="en-GB" sz="1200" i="1" dirty="0" smtClean="0">
                <a:solidFill>
                  <a:srgbClr val="FFC000"/>
                </a:solidFill>
                <a:latin typeface="Arial" pitchFamily="34" charset="0"/>
                <a:cs typeface="Arial" pitchFamily="34" charset="0"/>
              </a:rPr>
              <a:t> Email : aliabbas_mb@rediffmail.com ; Contact : </a:t>
            </a:r>
            <a:r>
              <a:rPr lang="en-US" sz="1200" i="1" dirty="0" smtClean="0">
                <a:solidFill>
                  <a:srgbClr val="FFC000"/>
                </a:solidFill>
                <a:latin typeface="Arial" pitchFamily="34" charset="0"/>
                <a:cs typeface="Arial" pitchFamily="34" charset="0"/>
              </a:rPr>
              <a:t>97306 48481 </a:t>
            </a:r>
            <a:endParaRPr lang="en-GB" sz="1200" i="1" dirty="0" smtClean="0">
              <a:solidFill>
                <a:srgbClr val="FFC000"/>
              </a:solidFill>
              <a:latin typeface="Arial" pitchFamily="34" charset="0"/>
              <a:cs typeface="Arial" pitchFamily="34" charset="0"/>
            </a:endParaRPr>
          </a:p>
          <a:p>
            <a:pPr marL="305478" indent="-305478">
              <a:buFont typeface="Wingdings" pitchFamily="2" charset="2"/>
              <a:buChar char="§"/>
            </a:pPr>
            <a:endParaRPr lang="en-US" sz="1200" dirty="0" smtClean="0">
              <a:latin typeface="Arial" pitchFamily="34" charset="0"/>
              <a:cs typeface="Arial" pitchFamily="34" charset="0"/>
            </a:endParaRPr>
          </a:p>
          <a:p>
            <a:pPr marL="305478" indent="-305478"/>
            <a:r>
              <a:rPr lang="en-US" sz="1200" b="1" dirty="0" smtClean="0">
                <a:solidFill>
                  <a:srgbClr val="FFC000"/>
                </a:solidFill>
                <a:latin typeface="Arial" pitchFamily="34" charset="0"/>
                <a:cs typeface="Arial" pitchFamily="34" charset="0"/>
              </a:rPr>
              <a:t>Mentors </a:t>
            </a:r>
          </a:p>
          <a:p>
            <a:pPr marL="305478" indent="-305478">
              <a:buFont typeface="Wingdings" pitchFamily="2" charset="2"/>
              <a:buChar char="§"/>
            </a:pPr>
            <a:r>
              <a:rPr lang="en-GB" sz="1200" dirty="0" smtClean="0">
                <a:latin typeface="Arial" pitchFamily="34" charset="0"/>
                <a:cs typeface="Arial" pitchFamily="34" charset="0"/>
              </a:rPr>
              <a:t> Dr. Pramod </a:t>
            </a:r>
            <a:r>
              <a:rPr lang="en-GB" sz="1200" dirty="0" err="1" smtClean="0">
                <a:latin typeface="Arial" pitchFamily="34" charset="0"/>
                <a:cs typeface="Arial" pitchFamily="34" charset="0"/>
              </a:rPr>
              <a:t>Bhujangrao</a:t>
            </a:r>
            <a:r>
              <a:rPr lang="en-GB" sz="1200" dirty="0" smtClean="0">
                <a:latin typeface="Arial" pitchFamily="34" charset="0"/>
                <a:cs typeface="Arial" pitchFamily="34" charset="0"/>
              </a:rPr>
              <a:t> Khedekar, </a:t>
            </a:r>
          </a:p>
          <a:p>
            <a:pPr marL="305478" indent="-305478"/>
            <a:r>
              <a:rPr lang="en-GB" sz="1200" dirty="0" smtClean="0">
                <a:latin typeface="Arial" pitchFamily="34" charset="0"/>
                <a:cs typeface="Arial" pitchFamily="34" charset="0"/>
              </a:rPr>
              <a:t>	</a:t>
            </a:r>
            <a:r>
              <a:rPr lang="en-GB" sz="1200" i="1" dirty="0" smtClean="0">
                <a:solidFill>
                  <a:srgbClr val="FFC000"/>
                </a:solidFill>
                <a:latin typeface="Arial" pitchFamily="34" charset="0"/>
                <a:cs typeface="Arial" pitchFamily="34" charset="0"/>
              </a:rPr>
              <a:t>Head , Dept. of </a:t>
            </a:r>
            <a:r>
              <a:rPr lang="en-GB" sz="1200" i="1" dirty="0" err="1" smtClean="0">
                <a:solidFill>
                  <a:srgbClr val="FFC000"/>
                </a:solidFill>
                <a:latin typeface="Arial" pitchFamily="34" charset="0"/>
                <a:cs typeface="Arial" pitchFamily="34" charset="0"/>
              </a:rPr>
              <a:t>Phamaceutical</a:t>
            </a:r>
            <a:r>
              <a:rPr lang="en-GB" sz="1200" i="1" dirty="0" smtClean="0">
                <a:solidFill>
                  <a:srgbClr val="FFC000"/>
                </a:solidFill>
                <a:latin typeface="Arial" pitchFamily="34" charset="0"/>
                <a:cs typeface="Arial" pitchFamily="34" charset="0"/>
              </a:rPr>
              <a:t> sciences , RTM Nagpur University   Nagpur </a:t>
            </a:r>
          </a:p>
          <a:p>
            <a:pPr marL="305478" indent="-305478">
              <a:buFont typeface="Wingdings" pitchFamily="2" charset="2"/>
              <a:buChar char="§"/>
            </a:pPr>
            <a:r>
              <a:rPr lang="en-US" sz="1200" dirty="0" smtClean="0">
                <a:latin typeface="Arial" pitchFamily="34" charset="0"/>
                <a:cs typeface="Arial" pitchFamily="34" charset="0"/>
              </a:rPr>
              <a:t>Dr. Lokendra Singh , Director , </a:t>
            </a:r>
            <a:r>
              <a:rPr lang="en-US" sz="1200" i="1" dirty="0" smtClean="0">
                <a:solidFill>
                  <a:srgbClr val="FFC000"/>
                </a:solidFill>
                <a:latin typeface="Arial" pitchFamily="34" charset="0"/>
                <a:cs typeface="Arial" pitchFamily="34" charset="0"/>
              </a:rPr>
              <a:t>CIIMS, Nagpur </a:t>
            </a:r>
          </a:p>
          <a:p>
            <a:pPr marL="305478" indent="-305478">
              <a:buFont typeface="Wingdings" pitchFamily="2" charset="2"/>
              <a:buChar char="§"/>
            </a:pPr>
            <a:r>
              <a:rPr lang="en-US" sz="1200" dirty="0" smtClean="0">
                <a:latin typeface="Arial" pitchFamily="34" charset="0"/>
                <a:cs typeface="Arial" pitchFamily="34" charset="0"/>
              </a:rPr>
              <a:t>Dr. Rajpal Singh Kashyap , </a:t>
            </a:r>
            <a:r>
              <a:rPr lang="en-US" sz="1200" i="1" dirty="0" smtClean="0">
                <a:solidFill>
                  <a:srgbClr val="FFC000"/>
                </a:solidFill>
                <a:latin typeface="Arial" pitchFamily="34" charset="0"/>
                <a:cs typeface="Arial" pitchFamily="34" charset="0"/>
              </a:rPr>
              <a:t>Director research , CIIMS, Nagp</a:t>
            </a:r>
            <a:r>
              <a:rPr lang="en-US" sz="1200" i="1" u="sng" dirty="0" smtClean="0">
                <a:solidFill>
                  <a:srgbClr val="FFC000"/>
                </a:solidFill>
                <a:latin typeface="Arial" pitchFamily="34" charset="0"/>
                <a:cs typeface="Arial" pitchFamily="34" charset="0"/>
              </a:rPr>
              <a:t>ur</a:t>
            </a:r>
            <a:endParaRPr lang="en-GB" sz="1200" i="1" dirty="0">
              <a:solidFill>
                <a:srgbClr val="FFC000"/>
              </a:solidFill>
              <a:latin typeface="Arial" pitchFamily="34" charset="0"/>
              <a:cs typeface="Arial" pitchFamily="34" charset="0"/>
            </a:endParaRPr>
          </a:p>
        </p:txBody>
      </p:sp>
      <p:sp>
        <p:nvSpPr>
          <p:cNvPr id="12" name="TextBox 11"/>
          <p:cNvSpPr txBox="1"/>
          <p:nvPr/>
        </p:nvSpPr>
        <p:spPr>
          <a:xfrm>
            <a:off x="2895600" y="609600"/>
            <a:ext cx="6400800" cy="2339377"/>
          </a:xfrm>
          <a:prstGeom prst="rect">
            <a:avLst/>
          </a:prstGeom>
          <a:noFill/>
        </p:spPr>
        <p:txBody>
          <a:bodyPr wrap="square" lIns="122191" tIns="61096" rIns="122191" bIns="61096" rtlCol="0">
            <a:spAutoFit/>
          </a:bodyPr>
          <a:lstStyle/>
          <a:p>
            <a:pPr marL="457200" indent="-457200">
              <a:buFont typeface="Wingdings" pitchFamily="2" charset="2"/>
              <a:buChar char="Ø"/>
            </a:pPr>
            <a:endParaRPr lang="en-US" sz="1200" dirty="0" smtClean="0">
              <a:latin typeface="Arial" pitchFamily="34" charset="0"/>
              <a:cs typeface="Arial" pitchFamily="34" charset="0"/>
            </a:endParaRPr>
          </a:p>
          <a:p>
            <a:pPr marL="457200" indent="-457200">
              <a:buFont typeface="Wingdings" pitchFamily="2" charset="2"/>
              <a:buChar char="Ø"/>
            </a:pPr>
            <a:r>
              <a:rPr lang="en-US" sz="1200" dirty="0" smtClean="0">
                <a:latin typeface="Arial" pitchFamily="34" charset="0"/>
                <a:cs typeface="Arial" pitchFamily="34" charset="0"/>
              </a:rPr>
              <a:t>Enzyme linked Immunosorbant Assay Development  </a:t>
            </a:r>
            <a:endParaRPr lang="en-GB" sz="1200" dirty="0" smtClean="0">
              <a:latin typeface="Arial" pitchFamily="34" charset="0"/>
              <a:cs typeface="Arial" pitchFamily="34" charset="0"/>
            </a:endParaRPr>
          </a:p>
          <a:p>
            <a:pPr marL="457200" indent="-457200">
              <a:buFont typeface="Wingdings" pitchFamily="2" charset="2"/>
              <a:buChar char="Ø"/>
            </a:pPr>
            <a:r>
              <a:rPr lang="en-US" sz="1200" dirty="0" smtClean="0">
                <a:latin typeface="Arial" pitchFamily="34" charset="0"/>
                <a:cs typeface="Arial" pitchFamily="34" charset="0"/>
              </a:rPr>
              <a:t>Basic Animal Cell culture techniques </a:t>
            </a:r>
          </a:p>
          <a:p>
            <a:pPr marL="457200" indent="-457200">
              <a:buFont typeface="Wingdings" pitchFamily="2" charset="2"/>
              <a:buChar char="Ø"/>
            </a:pPr>
            <a:r>
              <a:rPr lang="en-US" sz="1200" dirty="0" smtClean="0">
                <a:latin typeface="Arial" pitchFamily="34" charset="0"/>
                <a:cs typeface="Arial" pitchFamily="34" charset="0"/>
              </a:rPr>
              <a:t>RT PCR: A gateway to futuristic diagnosis</a:t>
            </a:r>
          </a:p>
          <a:p>
            <a:pPr marL="457200" indent="-457200">
              <a:buFont typeface="Wingdings" pitchFamily="2" charset="2"/>
              <a:buChar char="Ø"/>
            </a:pPr>
            <a:r>
              <a:rPr lang="en-US" sz="1200" dirty="0" smtClean="0">
                <a:latin typeface="Arial" pitchFamily="34" charset="0"/>
                <a:cs typeface="Arial" pitchFamily="34" charset="0"/>
              </a:rPr>
              <a:t>Statistical analsysis </a:t>
            </a:r>
          </a:p>
          <a:p>
            <a:pPr marL="457200" indent="-457200">
              <a:buFont typeface="Wingdings" pitchFamily="2" charset="2"/>
              <a:buChar char="Ø"/>
            </a:pPr>
            <a:r>
              <a:rPr lang="en-US" sz="1200" dirty="0" smtClean="0">
                <a:latin typeface="Arial" pitchFamily="34" charset="0"/>
                <a:cs typeface="Arial" pitchFamily="34" charset="0"/>
              </a:rPr>
              <a:t>Primary Neuronal cell culture</a:t>
            </a:r>
          </a:p>
          <a:p>
            <a:pPr marL="457200" indent="-457200">
              <a:buFont typeface="Wingdings" pitchFamily="2" charset="2"/>
              <a:buChar char="Ø"/>
            </a:pPr>
            <a:r>
              <a:rPr lang="en-US" sz="1200" dirty="0" smtClean="0">
                <a:latin typeface="Arial" pitchFamily="34" charset="0"/>
                <a:cs typeface="Arial" pitchFamily="34" charset="0"/>
              </a:rPr>
              <a:t>Immunohistochemistry &amp; Fluorescent microscopy </a:t>
            </a:r>
          </a:p>
          <a:p>
            <a:pPr marL="457200" indent="-457200">
              <a:buFont typeface="Wingdings" pitchFamily="2" charset="2"/>
              <a:buChar char="Ø"/>
            </a:pPr>
            <a:r>
              <a:rPr lang="en-GB" sz="1200" dirty="0" smtClean="0">
                <a:latin typeface="Arial" pitchFamily="34" charset="0"/>
                <a:cs typeface="Arial" pitchFamily="34" charset="0"/>
              </a:rPr>
              <a:t>Stereotaxic neurosurgery </a:t>
            </a:r>
          </a:p>
          <a:p>
            <a:pPr marL="457200" indent="-457200">
              <a:buFont typeface="Wingdings" pitchFamily="2" charset="2"/>
              <a:buChar char="Ø"/>
            </a:pPr>
            <a:r>
              <a:rPr lang="en-US" sz="1200" dirty="0" smtClean="0">
                <a:latin typeface="Arial" pitchFamily="34" charset="0"/>
                <a:cs typeface="Arial" pitchFamily="34" charset="0"/>
              </a:rPr>
              <a:t>Animal Behavior studies </a:t>
            </a:r>
          </a:p>
          <a:p>
            <a:pPr marL="457200" indent="-457200">
              <a:buFont typeface="Wingdings" pitchFamily="2" charset="2"/>
              <a:buChar char="Ø"/>
            </a:pPr>
            <a:r>
              <a:rPr lang="en-US" sz="1200" dirty="0" smtClean="0">
                <a:latin typeface="Arial" pitchFamily="34" charset="0"/>
                <a:cs typeface="Arial" pitchFamily="34" charset="0"/>
              </a:rPr>
              <a:t>Microdialysis</a:t>
            </a:r>
          </a:p>
          <a:p>
            <a:pPr marL="457200" indent="-457200">
              <a:buFont typeface="Wingdings" pitchFamily="2" charset="2"/>
              <a:buChar char="Ø"/>
            </a:pPr>
            <a:r>
              <a:rPr lang="en-US" sz="1200" dirty="0" smtClean="0">
                <a:latin typeface="Arial" pitchFamily="34" charset="0"/>
                <a:cs typeface="Arial" pitchFamily="34" charset="0"/>
              </a:rPr>
              <a:t>HPLC and HPTLC</a:t>
            </a:r>
          </a:p>
          <a:p>
            <a:pPr marL="457200" indent="-457200">
              <a:buFont typeface="Wingdings" pitchFamily="2" charset="2"/>
              <a:buChar char="Ø"/>
            </a:pPr>
            <a:r>
              <a:rPr lang="en-US" sz="1200" dirty="0" smtClean="0">
                <a:latin typeface="Arial" pitchFamily="34" charset="0"/>
                <a:cs typeface="Arial" pitchFamily="34" charset="0"/>
              </a:rPr>
              <a:t>Flash Chromatography </a:t>
            </a:r>
          </a:p>
        </p:txBody>
      </p:sp>
      <p:sp>
        <p:nvSpPr>
          <p:cNvPr id="13" name="Rectangle 12"/>
          <p:cNvSpPr/>
          <p:nvPr/>
        </p:nvSpPr>
        <p:spPr>
          <a:xfrm>
            <a:off x="2514600" y="533400"/>
            <a:ext cx="7086600" cy="338554"/>
          </a:xfrm>
          <a:prstGeom prst="rect">
            <a:avLst/>
          </a:prstGeom>
        </p:spPr>
        <p:txBody>
          <a:bodyPr wrap="square">
            <a:spAutoFit/>
          </a:bodyPr>
          <a:lstStyle/>
          <a:p>
            <a:r>
              <a:rPr lang="en-US" sz="1600" b="1" dirty="0" smtClean="0">
                <a:solidFill>
                  <a:srgbClr val="FFC000"/>
                </a:solidFill>
                <a:latin typeface="Arial" pitchFamily="34" charset="0"/>
                <a:cs typeface="Arial" pitchFamily="34" charset="0"/>
              </a:rPr>
              <a:t>Techniques for Training  Module</a:t>
            </a:r>
          </a:p>
        </p:txBody>
      </p:sp>
      <p:pic>
        <p:nvPicPr>
          <p:cNvPr id="14340" name="Picture 4" descr="D:\Data from C drive\Desktop\OIP (5).jfif"/>
          <p:cNvPicPr>
            <a:picLocks noChangeAspect="1" noChangeArrowheads="1"/>
          </p:cNvPicPr>
          <p:nvPr/>
        </p:nvPicPr>
        <p:blipFill>
          <a:blip r:embed="rId7" cstate="print"/>
          <a:srcRect/>
          <a:stretch>
            <a:fillRect/>
          </a:stretch>
        </p:blipFill>
        <p:spPr bwMode="auto">
          <a:xfrm>
            <a:off x="0" y="2057400"/>
            <a:ext cx="2286000" cy="2286000"/>
          </a:xfrm>
          <a:prstGeom prst="ellipse">
            <a:avLst/>
          </a:prstGeom>
          <a:ln>
            <a:noFill/>
          </a:ln>
          <a:effectLst>
            <a:softEdge rad="112500"/>
          </a:effectLst>
        </p:spPr>
      </p:pic>
      <p:pic>
        <p:nvPicPr>
          <p:cNvPr id="14342" name="Picture 6" descr="D:\Data from C drive\Desktop\OIP (7).jfif"/>
          <p:cNvPicPr>
            <a:picLocks noChangeAspect="1" noChangeArrowheads="1"/>
          </p:cNvPicPr>
          <p:nvPr/>
        </p:nvPicPr>
        <p:blipFill>
          <a:blip r:embed="rId8" cstate="print"/>
          <a:srcRect/>
          <a:stretch>
            <a:fillRect/>
          </a:stretch>
        </p:blipFill>
        <p:spPr bwMode="auto">
          <a:xfrm>
            <a:off x="0" y="6629400"/>
            <a:ext cx="2590800" cy="2169537"/>
          </a:xfrm>
          <a:prstGeom prst="ellipse">
            <a:avLst/>
          </a:prstGeom>
          <a:ln>
            <a:noFill/>
          </a:ln>
          <a:effectLst>
            <a:softEdge rad="112500"/>
          </a:effectLst>
        </p:spPr>
      </p:pic>
      <p:pic>
        <p:nvPicPr>
          <p:cNvPr id="14343" name="Picture 7" descr="D:\Data from C drive\Desktop\istockphoto-168525339-170667a.jpg"/>
          <p:cNvPicPr>
            <a:picLocks noChangeAspect="1" noChangeArrowheads="1"/>
          </p:cNvPicPr>
          <p:nvPr/>
        </p:nvPicPr>
        <p:blipFill>
          <a:blip r:embed="rId9" cstate="print"/>
          <a:srcRect l="20370"/>
          <a:stretch>
            <a:fillRect/>
          </a:stretch>
        </p:blipFill>
        <p:spPr bwMode="auto">
          <a:xfrm>
            <a:off x="4800600" y="10705682"/>
            <a:ext cx="2502179" cy="2095918"/>
          </a:xfrm>
          <a:prstGeom prst="ellipse">
            <a:avLst/>
          </a:prstGeom>
          <a:ln>
            <a:noFill/>
          </a:ln>
          <a:effectLst>
            <a:softEdge rad="112500"/>
          </a:effectLst>
        </p:spPr>
      </p:pic>
      <p:pic>
        <p:nvPicPr>
          <p:cNvPr id="14344" name="Picture 8" descr="D:\Data from C drive\Desktop\OIP (9).jfif"/>
          <p:cNvPicPr>
            <a:picLocks noChangeAspect="1" noChangeArrowheads="1"/>
          </p:cNvPicPr>
          <p:nvPr/>
        </p:nvPicPr>
        <p:blipFill>
          <a:blip r:embed="rId10" cstate="print"/>
          <a:srcRect/>
          <a:stretch>
            <a:fillRect/>
          </a:stretch>
        </p:blipFill>
        <p:spPr bwMode="auto">
          <a:xfrm>
            <a:off x="7354384" y="10668000"/>
            <a:ext cx="2246816" cy="2133600"/>
          </a:xfrm>
          <a:prstGeom prst="ellipse">
            <a:avLst/>
          </a:prstGeom>
          <a:ln>
            <a:noFill/>
          </a:ln>
          <a:effectLst>
            <a:softEdge rad="112500"/>
          </a:effectLst>
        </p:spPr>
      </p:pic>
      <p:sp>
        <p:nvSpPr>
          <p:cNvPr id="15" name="Rectangle 14"/>
          <p:cNvSpPr/>
          <p:nvPr/>
        </p:nvSpPr>
        <p:spPr>
          <a:xfrm>
            <a:off x="2895600" y="3124200"/>
            <a:ext cx="6705600" cy="3078040"/>
          </a:xfrm>
          <a:prstGeom prst="rect">
            <a:avLst/>
          </a:prstGeom>
        </p:spPr>
        <p:txBody>
          <a:bodyPr wrap="square" lIns="122191" tIns="61096" rIns="122191" bIns="61096">
            <a:spAutoFit/>
          </a:bodyPr>
          <a:lstStyle/>
          <a:p>
            <a:r>
              <a:rPr lang="en-US" sz="1200" b="1" dirty="0" smtClean="0">
                <a:solidFill>
                  <a:srgbClr val="FFC000"/>
                </a:solidFill>
                <a:latin typeface="Arial" pitchFamily="34" charset="0"/>
                <a:cs typeface="Arial" pitchFamily="34" charset="0"/>
              </a:rPr>
              <a:t>Invited Speakers </a:t>
            </a:r>
          </a:p>
          <a:p>
            <a:pPr marL="305478" indent="-305478">
              <a:buFont typeface="Wingdings" pitchFamily="2" charset="2"/>
              <a:buChar char="Ø"/>
            </a:pPr>
            <a:r>
              <a:rPr lang="en-GB" sz="1200" dirty="0" smtClean="0">
                <a:latin typeface="Arial" pitchFamily="34" charset="0"/>
                <a:cs typeface="Arial" pitchFamily="34" charset="0"/>
              </a:rPr>
              <a:t>Dr. Rajpal singh Kashyap , </a:t>
            </a:r>
            <a:r>
              <a:rPr lang="en-US" sz="1200" i="1" dirty="0" smtClean="0">
                <a:solidFill>
                  <a:srgbClr val="FFC000"/>
                </a:solidFill>
                <a:latin typeface="Arial" pitchFamily="34" charset="0"/>
                <a:cs typeface="Arial" pitchFamily="34" charset="0"/>
              </a:rPr>
              <a:t>CIIMS, Nagpur </a:t>
            </a:r>
            <a:endParaRPr lang="en-GB" sz="1200" dirty="0" smtClean="0">
              <a:latin typeface="Arial" pitchFamily="34" charset="0"/>
              <a:cs typeface="Arial" pitchFamily="34" charset="0"/>
            </a:endParaRPr>
          </a:p>
          <a:p>
            <a:pPr marL="305478" indent="-305478">
              <a:buFont typeface="Wingdings" pitchFamily="2" charset="2"/>
              <a:buChar char="Ø"/>
            </a:pPr>
            <a:r>
              <a:rPr lang="en-GB" sz="1200" dirty="0" smtClean="0">
                <a:latin typeface="Arial" pitchFamily="34" charset="0"/>
                <a:cs typeface="Arial" pitchFamily="34" charset="0"/>
              </a:rPr>
              <a:t>Dr. Dadasaheb M. Kokare , </a:t>
            </a:r>
            <a:r>
              <a:rPr lang="en-GB" sz="1200" i="1" dirty="0" smtClean="0">
                <a:solidFill>
                  <a:srgbClr val="FFC000"/>
                </a:solidFill>
                <a:latin typeface="Arial" pitchFamily="34" charset="0"/>
                <a:cs typeface="Arial" pitchFamily="34" charset="0"/>
              </a:rPr>
              <a:t>Department of Pharmaceutical Sciences, Nagpur University, </a:t>
            </a:r>
          </a:p>
          <a:p>
            <a:pPr marL="305478" indent="-305478"/>
            <a:r>
              <a:rPr lang="en-GB" sz="1200" i="1" dirty="0" smtClean="0">
                <a:solidFill>
                  <a:srgbClr val="FFC000"/>
                </a:solidFill>
                <a:latin typeface="Arial" pitchFamily="34" charset="0"/>
                <a:cs typeface="Arial" pitchFamily="34" charset="0"/>
              </a:rPr>
              <a:t>	Nagpur </a:t>
            </a:r>
          </a:p>
          <a:p>
            <a:pPr marL="305478" indent="-305478">
              <a:buFont typeface="Wingdings" pitchFamily="2" charset="2"/>
              <a:buChar char="Ø"/>
            </a:pPr>
            <a:r>
              <a:rPr lang="en-GB" sz="1200" dirty="0" smtClean="0">
                <a:latin typeface="Arial" pitchFamily="34" charset="0"/>
                <a:cs typeface="Arial" pitchFamily="34" charset="0"/>
              </a:rPr>
              <a:t>Dr. Prakash Rambhau Itankar, </a:t>
            </a:r>
            <a:r>
              <a:rPr lang="en-GB" sz="1200" i="1" dirty="0" smtClean="0">
                <a:solidFill>
                  <a:srgbClr val="FFC000"/>
                </a:solidFill>
                <a:latin typeface="Arial" pitchFamily="34" charset="0"/>
                <a:cs typeface="Arial" pitchFamily="34" charset="0"/>
              </a:rPr>
              <a:t>Department of Pharmaceutical Sciences, Nagpur University, Nagpur</a:t>
            </a:r>
          </a:p>
          <a:p>
            <a:pPr marL="305478" indent="-305478">
              <a:buFont typeface="Wingdings" pitchFamily="2" charset="2"/>
              <a:buChar char="Ø"/>
            </a:pPr>
            <a:r>
              <a:rPr lang="en-US" sz="1200" dirty="0" smtClean="0">
                <a:latin typeface="Arial" pitchFamily="34" charset="0"/>
                <a:cs typeface="Arial" pitchFamily="34" charset="0"/>
              </a:rPr>
              <a:t>Dr</a:t>
            </a:r>
            <a:r>
              <a:rPr lang="en-US" sz="1200" dirty="0" smtClean="0">
                <a:latin typeface="Arial" pitchFamily="34" charset="0"/>
                <a:cs typeface="Arial" pitchFamily="34" charset="0"/>
              </a:rPr>
              <a:t>. Saravana Babu Chidambaram , </a:t>
            </a:r>
            <a:r>
              <a:rPr lang="en-US" sz="1200" dirty="0" err="1" smtClean="0">
                <a:solidFill>
                  <a:srgbClr val="FFC000"/>
                </a:solidFill>
                <a:latin typeface="Arial" pitchFamily="34" charset="0"/>
                <a:cs typeface="Arial" pitchFamily="34" charset="0"/>
              </a:rPr>
              <a:t>Jss</a:t>
            </a:r>
            <a:r>
              <a:rPr lang="en-US" sz="1200" dirty="0" smtClean="0">
                <a:solidFill>
                  <a:srgbClr val="FFC000"/>
                </a:solidFill>
                <a:latin typeface="Arial" pitchFamily="34" charset="0"/>
                <a:cs typeface="Arial" pitchFamily="34" charset="0"/>
              </a:rPr>
              <a:t> Mysuru,</a:t>
            </a:r>
            <a:r>
              <a:rPr lang="en-US" sz="1200" dirty="0" smtClean="0">
                <a:latin typeface="Arial" pitchFamily="34" charset="0"/>
                <a:cs typeface="Arial" pitchFamily="34" charset="0"/>
              </a:rPr>
              <a:t> </a:t>
            </a:r>
            <a:r>
              <a:rPr lang="en-US" sz="1200" i="1" dirty="0" smtClean="0">
                <a:solidFill>
                  <a:srgbClr val="FFC000"/>
                </a:solidFill>
                <a:latin typeface="Arial" pitchFamily="34" charset="0"/>
                <a:cs typeface="Arial" pitchFamily="34" charset="0"/>
              </a:rPr>
              <a:t>Nagpur </a:t>
            </a:r>
            <a:endParaRPr lang="en-US" sz="1200" dirty="0" smtClean="0">
              <a:latin typeface="Arial" pitchFamily="34" charset="0"/>
              <a:cs typeface="Arial" pitchFamily="34" charset="0"/>
            </a:endParaRPr>
          </a:p>
          <a:p>
            <a:pPr marL="305478" indent="-305478">
              <a:buFont typeface="Wingdings" pitchFamily="2" charset="2"/>
              <a:buChar char="Ø"/>
            </a:pPr>
            <a:r>
              <a:rPr lang="en-US" sz="1200" dirty="0" smtClean="0">
                <a:latin typeface="Arial" pitchFamily="34" charset="0"/>
                <a:cs typeface="Arial" pitchFamily="34" charset="0"/>
              </a:rPr>
              <a:t>Dr. Dhananjay Raje</a:t>
            </a:r>
            <a:r>
              <a:rPr lang="en-US" sz="1200" i="1" dirty="0" smtClean="0">
                <a:solidFill>
                  <a:srgbClr val="FFC000"/>
                </a:solidFill>
                <a:latin typeface="Arial" pitchFamily="34" charset="0"/>
                <a:cs typeface="Arial" pitchFamily="34" charset="0"/>
              </a:rPr>
              <a:t>, Alpha level consultant (statistics) Nagpur </a:t>
            </a:r>
          </a:p>
          <a:p>
            <a:pPr marL="305478" indent="-305478">
              <a:buFont typeface="Wingdings" pitchFamily="2" charset="2"/>
              <a:buChar char="Ø"/>
            </a:pPr>
            <a:r>
              <a:rPr lang="en-GB" sz="1200" dirty="0" smtClean="0">
                <a:latin typeface="Arial" pitchFamily="34" charset="0"/>
                <a:cs typeface="Arial" pitchFamily="34" charset="0"/>
              </a:rPr>
              <a:t>Dr. </a:t>
            </a:r>
            <a:r>
              <a:rPr lang="en-GB" sz="1200" dirty="0" err="1" smtClean="0">
                <a:latin typeface="Arial" pitchFamily="34" charset="0"/>
                <a:cs typeface="Arial" pitchFamily="34" charset="0"/>
              </a:rPr>
              <a:t>Naresh</a:t>
            </a:r>
            <a:r>
              <a:rPr lang="en-GB" sz="1200" dirty="0" smtClean="0">
                <a:latin typeface="Arial" pitchFamily="34" charset="0"/>
                <a:cs typeface="Arial" pitchFamily="34" charset="0"/>
              </a:rPr>
              <a:t> Selokar, NDRI ) </a:t>
            </a:r>
            <a:r>
              <a:rPr lang="en-GB" sz="1200" i="1" dirty="0" smtClean="0">
                <a:solidFill>
                  <a:srgbClr val="FFC000"/>
                </a:solidFill>
                <a:latin typeface="Arial" pitchFamily="34" charset="0"/>
                <a:cs typeface="Arial" pitchFamily="34" charset="0"/>
              </a:rPr>
              <a:t>Scientist at National Dairy Research Institute, </a:t>
            </a:r>
            <a:r>
              <a:rPr lang="en-GB" sz="1200" i="1" dirty="0" err="1" smtClean="0">
                <a:solidFill>
                  <a:srgbClr val="FFC000"/>
                </a:solidFill>
                <a:latin typeface="Arial" pitchFamily="34" charset="0"/>
                <a:cs typeface="Arial" pitchFamily="34" charset="0"/>
              </a:rPr>
              <a:t>Karnal</a:t>
            </a:r>
            <a:r>
              <a:rPr lang="en-GB" sz="1200" i="1" dirty="0" smtClean="0">
                <a:solidFill>
                  <a:srgbClr val="FFC000"/>
                </a:solidFill>
                <a:latin typeface="Arial" pitchFamily="34" charset="0"/>
                <a:cs typeface="Arial" pitchFamily="34" charset="0"/>
              </a:rPr>
              <a:t> (Haryana</a:t>
            </a:r>
          </a:p>
          <a:p>
            <a:pPr marL="305478" indent="-305478">
              <a:buFont typeface="Wingdings" pitchFamily="2" charset="2"/>
              <a:buChar char="Ø"/>
            </a:pPr>
            <a:r>
              <a:rPr lang="en-US" sz="1200" dirty="0" smtClean="0">
                <a:latin typeface="Arial" pitchFamily="34" charset="0"/>
                <a:cs typeface="Arial" pitchFamily="34" charset="0"/>
              </a:rPr>
              <a:t>Dr. Amit Nayak ,</a:t>
            </a:r>
            <a:r>
              <a:rPr lang="en-US" sz="1200" i="1" dirty="0" smtClean="0">
                <a:solidFill>
                  <a:srgbClr val="FFC000"/>
                </a:solidFill>
                <a:latin typeface="Arial" pitchFamily="34" charset="0"/>
                <a:cs typeface="Arial" pitchFamily="34" charset="0"/>
              </a:rPr>
              <a:t> CIIMS, Nagpur</a:t>
            </a:r>
            <a:r>
              <a:rPr lang="en-US" sz="1200" dirty="0" smtClean="0">
                <a:latin typeface="Arial" pitchFamily="34" charset="0"/>
                <a:cs typeface="Arial" pitchFamily="34" charset="0"/>
              </a:rPr>
              <a:t> </a:t>
            </a:r>
            <a:endParaRPr lang="en-GB" sz="1200" dirty="0" smtClean="0">
              <a:latin typeface="Arial" pitchFamily="34" charset="0"/>
              <a:cs typeface="Arial" pitchFamily="34" charset="0"/>
            </a:endParaRPr>
          </a:p>
          <a:p>
            <a:pPr marL="305478" indent="-305478">
              <a:buFont typeface="Wingdings" pitchFamily="2" charset="2"/>
              <a:buChar char="Ø"/>
            </a:pPr>
            <a:r>
              <a:rPr lang="en-US" sz="1200" dirty="0" smtClean="0">
                <a:latin typeface="Arial" pitchFamily="34" charset="0"/>
                <a:cs typeface="Arial" pitchFamily="34" charset="0"/>
              </a:rPr>
              <a:t>Dr</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Syed</a:t>
            </a:r>
            <a:r>
              <a:rPr lang="en-US" sz="1200" dirty="0" smtClean="0">
                <a:latin typeface="Arial" pitchFamily="34" charset="0"/>
                <a:cs typeface="Arial" pitchFamily="34" charset="0"/>
              </a:rPr>
              <a:t> Sahadab </a:t>
            </a:r>
            <a:r>
              <a:rPr lang="en-US" sz="1200" dirty="0" err="1" smtClean="0">
                <a:latin typeface="Arial" pitchFamily="34" charset="0"/>
                <a:cs typeface="Arial" pitchFamily="34" charset="0"/>
              </a:rPr>
              <a:t>Raza</a:t>
            </a:r>
            <a:r>
              <a:rPr lang="en-US" sz="1200" dirty="0" smtClean="0">
                <a:latin typeface="Arial" pitchFamily="34" charset="0"/>
                <a:cs typeface="Arial" pitchFamily="34" charset="0"/>
              </a:rPr>
              <a:t> </a:t>
            </a:r>
            <a:r>
              <a:rPr lang="en-GB" sz="1200" i="1" dirty="0" smtClean="0">
                <a:solidFill>
                  <a:srgbClr val="FFC000"/>
                </a:solidFill>
                <a:latin typeface="Arial" pitchFamily="34" charset="0"/>
                <a:cs typeface="Arial" pitchFamily="34" charset="0"/>
              </a:rPr>
              <a:t>Era's Lucknow Medical College &amp; Hospital </a:t>
            </a:r>
          </a:p>
          <a:p>
            <a:pPr marL="305478" indent="-305478">
              <a:buFont typeface="Wingdings" pitchFamily="2" charset="2"/>
              <a:buChar char="Ø"/>
            </a:pPr>
            <a:r>
              <a:rPr lang="en-GB" sz="1200" dirty="0" smtClean="0">
                <a:latin typeface="Arial" pitchFamily="34" charset="0"/>
                <a:cs typeface="Arial" pitchFamily="34" charset="0"/>
              </a:rPr>
              <a:t>Dr</a:t>
            </a:r>
            <a:r>
              <a:rPr lang="en-GB" sz="1200" dirty="0" smtClean="0">
                <a:latin typeface="Arial" pitchFamily="34" charset="0"/>
                <a:cs typeface="Arial" pitchFamily="34" charset="0"/>
              </a:rPr>
              <a:t>. </a:t>
            </a:r>
            <a:r>
              <a:rPr lang="en-GB" sz="1200" dirty="0" err="1" smtClean="0">
                <a:latin typeface="Arial" pitchFamily="34" charset="0"/>
                <a:cs typeface="Arial" pitchFamily="34" charset="0"/>
              </a:rPr>
              <a:t>Nishikant</a:t>
            </a:r>
            <a:r>
              <a:rPr lang="en-GB" sz="1200" dirty="0" smtClean="0">
                <a:latin typeface="Arial" pitchFamily="34" charset="0"/>
                <a:cs typeface="Arial" pitchFamily="34" charset="0"/>
              </a:rPr>
              <a:t> A. </a:t>
            </a:r>
            <a:r>
              <a:rPr lang="en-GB" sz="1200" dirty="0" err="1" smtClean="0">
                <a:latin typeface="Arial" pitchFamily="34" charset="0"/>
                <a:cs typeface="Arial" pitchFamily="34" charset="0"/>
              </a:rPr>
              <a:t>Raut</a:t>
            </a:r>
            <a:r>
              <a:rPr lang="en-GB" sz="1200" dirty="0" smtClean="0">
                <a:latin typeface="Arial" pitchFamily="34" charset="0"/>
                <a:cs typeface="Arial" pitchFamily="34" charset="0"/>
              </a:rPr>
              <a:t>,</a:t>
            </a:r>
            <a:r>
              <a:rPr lang="en-GB" sz="1200" i="1" dirty="0" smtClean="0">
                <a:solidFill>
                  <a:srgbClr val="FFC000"/>
                </a:solidFill>
                <a:latin typeface="Arial" pitchFamily="34" charset="0"/>
                <a:cs typeface="Arial" pitchFamily="34" charset="0"/>
              </a:rPr>
              <a:t> Department of Pharmaceutical Sciences, Nagpur University, Nagpur</a:t>
            </a:r>
          </a:p>
          <a:p>
            <a:pPr marL="305478" indent="-305478">
              <a:buFont typeface="Wingdings" pitchFamily="2" charset="2"/>
              <a:buChar char="Ø"/>
            </a:pPr>
            <a:r>
              <a:rPr lang="en-GB" sz="1200" dirty="0" smtClean="0">
                <a:latin typeface="Arial" pitchFamily="34" charset="0"/>
                <a:cs typeface="Arial" pitchFamily="34" charset="0"/>
              </a:rPr>
              <a:t>Dr </a:t>
            </a:r>
            <a:r>
              <a:rPr lang="en-GB" sz="1200" dirty="0" smtClean="0">
                <a:latin typeface="Arial" pitchFamily="34" charset="0"/>
                <a:cs typeface="Arial" pitchFamily="34" charset="0"/>
              </a:rPr>
              <a:t>Rajesh Ugale</a:t>
            </a:r>
            <a:r>
              <a:rPr lang="en-GB" sz="1200" i="1" dirty="0" smtClean="0">
                <a:solidFill>
                  <a:srgbClr val="FFC000"/>
                </a:solidFill>
                <a:latin typeface="Arial" pitchFamily="34" charset="0"/>
                <a:cs typeface="Arial" pitchFamily="34" charset="0"/>
              </a:rPr>
              <a:t>, Department of Pharmaceutical Sciences, Nagpur University, Nagpur</a:t>
            </a:r>
          </a:p>
          <a:p>
            <a:pPr marL="305478" indent="-305478">
              <a:buFont typeface="Wingdings" pitchFamily="2" charset="2"/>
              <a:buChar char="Ø"/>
            </a:pPr>
            <a:r>
              <a:rPr lang="en-US" sz="1200" dirty="0" smtClean="0">
                <a:latin typeface="Arial" pitchFamily="34" charset="0"/>
                <a:cs typeface="Arial" pitchFamily="34" charset="0"/>
              </a:rPr>
              <a:t>Dr. </a:t>
            </a:r>
            <a:r>
              <a:rPr lang="en-US" sz="1200" dirty="0" err="1" smtClean="0">
                <a:latin typeface="Arial" pitchFamily="34" charset="0"/>
                <a:cs typeface="Arial" pitchFamily="34" charset="0"/>
              </a:rPr>
              <a:t>Brijesh</a:t>
            </a:r>
            <a:r>
              <a:rPr lang="en-US" sz="1200" dirty="0" smtClean="0">
                <a:latin typeface="Arial" pitchFamily="34" charset="0"/>
                <a:cs typeface="Arial" pitchFamily="34" charset="0"/>
              </a:rPr>
              <a:t> G. Taksande , </a:t>
            </a:r>
            <a:r>
              <a:rPr lang="en-GB" sz="1200" i="1" dirty="0" smtClean="0">
                <a:solidFill>
                  <a:srgbClr val="FFC000"/>
                </a:solidFill>
                <a:latin typeface="Arial" pitchFamily="34" charset="0"/>
                <a:cs typeface="Arial" pitchFamily="34" charset="0"/>
              </a:rPr>
              <a:t>Smt. </a:t>
            </a:r>
            <a:r>
              <a:rPr lang="en-GB" sz="1200" i="1" dirty="0" err="1" smtClean="0">
                <a:solidFill>
                  <a:srgbClr val="FFC000"/>
                </a:solidFill>
                <a:latin typeface="Arial" pitchFamily="34" charset="0"/>
                <a:cs typeface="Arial" pitchFamily="34" charset="0"/>
              </a:rPr>
              <a:t>Kishoritai</a:t>
            </a:r>
            <a:r>
              <a:rPr lang="en-GB" sz="1200" i="1" dirty="0" smtClean="0">
                <a:solidFill>
                  <a:srgbClr val="FFC000"/>
                </a:solidFill>
                <a:latin typeface="Arial" pitchFamily="34" charset="0"/>
                <a:cs typeface="Arial" pitchFamily="34" charset="0"/>
              </a:rPr>
              <a:t> </a:t>
            </a:r>
            <a:r>
              <a:rPr lang="en-GB" sz="1200" i="1" dirty="0" err="1" smtClean="0">
                <a:solidFill>
                  <a:srgbClr val="FFC000"/>
                </a:solidFill>
                <a:latin typeface="Arial" pitchFamily="34" charset="0"/>
                <a:cs typeface="Arial" pitchFamily="34" charset="0"/>
              </a:rPr>
              <a:t>Bhoyar</a:t>
            </a:r>
            <a:r>
              <a:rPr lang="en-GB" sz="1200" i="1" dirty="0" smtClean="0">
                <a:solidFill>
                  <a:srgbClr val="FFC000"/>
                </a:solidFill>
                <a:latin typeface="Arial" pitchFamily="34" charset="0"/>
                <a:cs typeface="Arial" pitchFamily="34" charset="0"/>
              </a:rPr>
              <a:t> College of Pharmacy, </a:t>
            </a:r>
            <a:r>
              <a:rPr lang="en-GB" sz="1200" i="1" dirty="0" err="1" smtClean="0">
                <a:solidFill>
                  <a:srgbClr val="FFC000"/>
                </a:solidFill>
                <a:latin typeface="Arial" pitchFamily="34" charset="0"/>
                <a:cs typeface="Arial" pitchFamily="34" charset="0"/>
              </a:rPr>
              <a:t>Kamptee</a:t>
            </a:r>
            <a:endParaRPr lang="en-GB" sz="1200" i="1" dirty="0" smtClean="0">
              <a:solidFill>
                <a:srgbClr val="FFC000"/>
              </a:solidFill>
              <a:latin typeface="Arial" pitchFamily="34" charset="0"/>
              <a:cs typeface="Arial" pitchFamily="34" charset="0"/>
            </a:endParaRPr>
          </a:p>
          <a:p>
            <a:pPr marL="305478" indent="-305478">
              <a:buFont typeface="Wingdings" pitchFamily="2" charset="2"/>
              <a:buChar char="Ø"/>
            </a:pPr>
            <a:r>
              <a:rPr lang="en-GB" sz="1200" dirty="0" smtClean="0">
                <a:latin typeface="Arial" pitchFamily="34" charset="0"/>
                <a:cs typeface="Arial" pitchFamily="34" charset="0"/>
              </a:rPr>
              <a:t>Dr. </a:t>
            </a:r>
            <a:r>
              <a:rPr lang="en-GB" sz="1200" dirty="0" err="1" smtClean="0">
                <a:latin typeface="Arial" pitchFamily="34" charset="0"/>
                <a:cs typeface="Arial" pitchFamily="34" charset="0"/>
              </a:rPr>
              <a:t>Nilesh</a:t>
            </a:r>
            <a:r>
              <a:rPr lang="en-GB" sz="1200" dirty="0" smtClean="0">
                <a:latin typeface="Arial" pitchFamily="34" charset="0"/>
                <a:cs typeface="Arial" pitchFamily="34" charset="0"/>
              </a:rPr>
              <a:t> M. </a:t>
            </a:r>
            <a:r>
              <a:rPr lang="en-GB" sz="1200" dirty="0" err="1" smtClean="0">
                <a:latin typeface="Arial" pitchFamily="34" charset="0"/>
                <a:cs typeface="Arial" pitchFamily="34" charset="0"/>
              </a:rPr>
              <a:t>Mahajan</a:t>
            </a:r>
            <a:r>
              <a:rPr lang="en-GB" sz="1200" dirty="0" smtClean="0">
                <a:latin typeface="Arial" pitchFamily="34" charset="0"/>
                <a:cs typeface="Arial" pitchFamily="34" charset="0"/>
              </a:rPr>
              <a:t>, </a:t>
            </a:r>
            <a:r>
              <a:rPr lang="en-GB" sz="1200" i="1" dirty="0" smtClean="0">
                <a:solidFill>
                  <a:srgbClr val="FFC000"/>
                </a:solidFill>
                <a:latin typeface="Arial" pitchFamily="34" charset="0"/>
                <a:cs typeface="Arial" pitchFamily="34" charset="0"/>
              </a:rPr>
              <a:t>Dada </a:t>
            </a:r>
            <a:r>
              <a:rPr lang="en-GB" sz="1200" i="1" dirty="0" err="1" smtClean="0">
                <a:solidFill>
                  <a:srgbClr val="FFC000"/>
                </a:solidFill>
                <a:latin typeface="Arial" pitchFamily="34" charset="0"/>
                <a:cs typeface="Arial" pitchFamily="34" charset="0"/>
              </a:rPr>
              <a:t>saheb</a:t>
            </a:r>
            <a:r>
              <a:rPr lang="en-GB" sz="1200" i="1" dirty="0" smtClean="0">
                <a:solidFill>
                  <a:srgbClr val="FFC000"/>
                </a:solidFill>
                <a:latin typeface="Arial" pitchFamily="34" charset="0"/>
                <a:cs typeface="Arial" pitchFamily="34" charset="0"/>
              </a:rPr>
              <a:t> </a:t>
            </a:r>
            <a:r>
              <a:rPr lang="en-GB" sz="1200" i="1" dirty="0" err="1" smtClean="0">
                <a:solidFill>
                  <a:srgbClr val="FFC000"/>
                </a:solidFill>
                <a:latin typeface="Arial" pitchFamily="34" charset="0"/>
                <a:cs typeface="Arial" pitchFamily="34" charset="0"/>
              </a:rPr>
              <a:t>Balpande</a:t>
            </a:r>
            <a:r>
              <a:rPr lang="en-GB" sz="1200" i="1" dirty="0" smtClean="0">
                <a:solidFill>
                  <a:srgbClr val="FFC000"/>
                </a:solidFill>
                <a:latin typeface="Arial" pitchFamily="34" charset="0"/>
                <a:cs typeface="Arial" pitchFamily="34" charset="0"/>
              </a:rPr>
              <a:t> College of Pharmacy,  Nagpur </a:t>
            </a:r>
          </a:p>
          <a:p>
            <a:pPr marL="305478" indent="-305478">
              <a:buFont typeface="Wingdings" pitchFamily="2" charset="2"/>
              <a:buChar char="Ø"/>
            </a:pPr>
            <a:r>
              <a:rPr lang="en-US" sz="1200" dirty="0" smtClean="0">
                <a:latin typeface="Arial" pitchFamily="34" charset="0"/>
                <a:cs typeface="Arial" pitchFamily="34" charset="0"/>
              </a:rPr>
              <a:t>Dr. Aliabbas Husain</a:t>
            </a:r>
            <a:r>
              <a:rPr lang="en-US" sz="1200" i="1" dirty="0" smtClean="0">
                <a:solidFill>
                  <a:srgbClr val="FFC000"/>
                </a:solidFill>
                <a:latin typeface="Arial" pitchFamily="34" charset="0"/>
                <a:cs typeface="Arial" pitchFamily="34" charset="0"/>
              </a:rPr>
              <a:t>, CIIMS, Nagpur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536</TotalTime>
  <Words>327</Words>
  <Application>Microsoft Office PowerPoint</Application>
  <PresentationFormat>A3 Paper (297x420 mm)</PresentationFormat>
  <Paragraphs>74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Apex</vt:lpstr>
      <vt:lpstr>Slide 1</vt:lpstr>
      <vt:lpstr>Slide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Amit Nayak</dc:creator>
  <cp:lastModifiedBy>resn4</cp:lastModifiedBy>
  <cp:revision>45</cp:revision>
  <dcterms:created xsi:type="dcterms:W3CDTF">2006-08-16T00:00:00Z</dcterms:created>
  <dcterms:modified xsi:type="dcterms:W3CDTF">2022-12-07T07:13:48Z</dcterms:modified>
</cp:coreProperties>
</file>